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3534" r:id="rId2"/>
    <p:sldId id="3397" r:id="rId3"/>
    <p:sldId id="3462" r:id="rId4"/>
    <p:sldId id="3665" r:id="rId5"/>
    <p:sldId id="3402" r:id="rId6"/>
    <p:sldId id="3408" r:id="rId7"/>
    <p:sldId id="3403" r:id="rId8"/>
    <p:sldId id="3409" r:id="rId9"/>
    <p:sldId id="3398" r:id="rId10"/>
    <p:sldId id="266" r:id="rId11"/>
    <p:sldId id="3549" r:id="rId12"/>
    <p:sldId id="3666" r:id="rId13"/>
    <p:sldId id="3488" r:id="rId14"/>
    <p:sldId id="3421" r:id="rId15"/>
    <p:sldId id="3663" r:id="rId16"/>
    <p:sldId id="3608" r:id="rId17"/>
    <p:sldId id="3609" r:id="rId18"/>
    <p:sldId id="3613" r:id="rId19"/>
    <p:sldId id="3611" r:id="rId20"/>
    <p:sldId id="3612" r:id="rId21"/>
    <p:sldId id="3662" r:id="rId22"/>
    <p:sldId id="3664" r:id="rId23"/>
    <p:sldId id="3669" r:id="rId24"/>
    <p:sldId id="3492" r:id="rId25"/>
    <p:sldId id="325" r:id="rId26"/>
    <p:sldId id="3562" r:id="rId27"/>
    <p:sldId id="3493" r:id="rId28"/>
    <p:sldId id="3529" r:id="rId29"/>
    <p:sldId id="259" r:id="rId30"/>
    <p:sldId id="3539" r:id="rId31"/>
    <p:sldId id="272" r:id="rId32"/>
    <p:sldId id="330" r:id="rId33"/>
    <p:sldId id="3523" r:id="rId34"/>
    <p:sldId id="3524" r:id="rId35"/>
    <p:sldId id="257" r:id="rId36"/>
    <p:sldId id="3538" r:id="rId37"/>
    <p:sldId id="3581" r:id="rId38"/>
    <p:sldId id="3582" r:id="rId39"/>
    <p:sldId id="3583" r:id="rId40"/>
    <p:sldId id="3584" r:id="rId41"/>
    <p:sldId id="3585" r:id="rId42"/>
    <p:sldId id="3586" r:id="rId43"/>
    <p:sldId id="3587" r:id="rId44"/>
    <p:sldId id="3588" r:id="rId45"/>
    <p:sldId id="3674" r:id="rId46"/>
    <p:sldId id="3668" r:id="rId47"/>
    <p:sldId id="3589" r:id="rId48"/>
    <p:sldId id="3590" r:id="rId49"/>
    <p:sldId id="3670" r:id="rId50"/>
    <p:sldId id="3671" r:id="rId51"/>
    <p:sldId id="3672" r:id="rId52"/>
    <p:sldId id="3592" r:id="rId53"/>
    <p:sldId id="3593" r:id="rId54"/>
    <p:sldId id="3673" r:id="rId55"/>
    <p:sldId id="3594" r:id="rId56"/>
    <p:sldId id="312" r:id="rId57"/>
    <p:sldId id="3532" r:id="rId58"/>
    <p:sldId id="3560" r:id="rId59"/>
    <p:sldId id="3531" r:id="rId60"/>
    <p:sldId id="3485" r:id="rId61"/>
    <p:sldId id="3527" r:id="rId62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551"/>
    <a:srgbClr val="0175C1"/>
    <a:srgbClr val="F3F8FB"/>
    <a:srgbClr val="F7F9F3"/>
    <a:srgbClr val="E9FCF8"/>
    <a:srgbClr val="EFFFF8"/>
    <a:srgbClr val="EDFBFC"/>
    <a:srgbClr val="A3181C"/>
    <a:srgbClr val="F8FFFF"/>
    <a:srgbClr val="1B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94876"/>
  </p:normalViewPr>
  <p:slideViewPr>
    <p:cSldViewPr snapToGrid="0" showGuides="1">
      <p:cViewPr varScale="1">
        <p:scale>
          <a:sx n="74" d="100"/>
          <a:sy n="74" d="100"/>
        </p:scale>
        <p:origin x="176" y="60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C61D23-07D6-4264-987E-0E106591419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K"/>
        </a:p>
      </dgm:t>
    </dgm:pt>
    <dgm:pt modelId="{19604046-B136-44F5-A4F3-884F6107FF2F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Aftab Nabi </a:t>
          </a:r>
          <a:endParaRPr lang="en-PK" sz="1200" b="1" dirty="0">
            <a:latin typeface="Albert Sans" panose="020B0604020202020204" charset="0"/>
          </a:endParaRPr>
        </a:p>
      </dgm:t>
    </dgm:pt>
    <dgm:pt modelId="{F6CF66B8-4474-45A8-8B02-6EE64BD9625E}" type="parTrans" cxnId="{BD36FC3D-198B-40D5-AA2D-43B8AF7F92D8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F2B0D543-E128-4B3F-BE10-5E179125392D}" type="sibTrans" cxnId="{BD36FC3D-198B-40D5-AA2D-43B8AF7F92D8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3E223F23-25A3-4C77-9436-12E9F8DF19C6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Kazim Hassan </a:t>
          </a:r>
          <a:endParaRPr lang="en-PK" sz="1200" b="1" dirty="0">
            <a:latin typeface="Albert Sans" panose="020B0604020202020204" charset="0"/>
          </a:endParaRPr>
        </a:p>
      </dgm:t>
    </dgm:pt>
    <dgm:pt modelId="{6245A706-1D55-4CE2-B796-E662046F6B42}" type="parTrans" cxnId="{166F910F-9382-47EF-8299-A5D64E32F150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3452FDDA-03F2-406B-9405-3AA42DDB558A}" type="sibTrans" cxnId="{166F910F-9382-47EF-8299-A5D64E32F150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8D839975-114C-4C1B-9211-E911A4F7A593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Khalid Aziz Mirza </a:t>
          </a:r>
          <a:endParaRPr lang="en-PK" sz="1200" b="1" dirty="0">
            <a:latin typeface="Albert Sans" panose="020B0604020202020204" charset="0"/>
          </a:endParaRPr>
        </a:p>
      </dgm:t>
    </dgm:pt>
    <dgm:pt modelId="{9034D4CF-DC64-4713-9A28-685A02D21D19}" type="parTrans" cxnId="{E7F921B6-D7A8-4C7F-A8CE-584780BCFDE6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2D629038-538D-4D6F-9667-D7F4852EE335}" type="sibTrans" cxnId="{E7F921B6-D7A8-4C7F-A8CE-584780BCFDE6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45A07563-82F3-4170-9D8C-2558BA7B76D8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Mohammad Akmal Wasim </a:t>
          </a:r>
          <a:endParaRPr lang="en-PK" sz="1200" b="1" dirty="0">
            <a:latin typeface="Albert Sans" panose="020B0604020202020204" charset="0"/>
          </a:endParaRPr>
        </a:p>
      </dgm:t>
    </dgm:pt>
    <dgm:pt modelId="{72BDD630-089B-4FCC-AA27-94CC22CF6169}" type="parTrans" cxnId="{BD102A99-5DC9-40A5-9760-1D6CFB5172BC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6AD89E82-66B1-48C0-9C2A-FDBA715C428F}" type="sibTrans" cxnId="{BD102A99-5DC9-40A5-9760-1D6CFB5172BC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13E3A9AB-695F-4B0E-A69F-CBFE432EE076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Nasim Beg </a:t>
          </a:r>
          <a:endParaRPr lang="en-PK" sz="1200" b="1" dirty="0">
            <a:latin typeface="Albert Sans" panose="020B0604020202020204" charset="0"/>
          </a:endParaRPr>
        </a:p>
      </dgm:t>
    </dgm:pt>
    <dgm:pt modelId="{68AF40AC-BB0D-49A5-B0A6-AB0B1AFAA758}" type="parTrans" cxnId="{99A3AEB8-1505-4022-B169-3791481468F0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11F20DB8-2004-4532-A3EC-D80E230ED4CF}" type="sibTrans" cxnId="{99A3AEB8-1505-4022-B169-3791481468F0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92C77EE5-05C6-4FD5-95C0-D1260F52922A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Nasira Iqbal </a:t>
          </a:r>
          <a:endParaRPr lang="en-PK" sz="1200" b="1" dirty="0">
            <a:latin typeface="Albert Sans" panose="020B0604020202020204" charset="0"/>
          </a:endParaRPr>
        </a:p>
      </dgm:t>
    </dgm:pt>
    <dgm:pt modelId="{6C4C4B33-F79A-4A72-826F-A0F29D7103A3}" type="parTrans" cxnId="{EB513F0D-AF83-4D1E-987D-5FEB22535904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72AF465B-090F-47A4-A753-1BA4878B6A67}" type="sibTrans" cxnId="{EB513F0D-AF83-4D1E-987D-5FEB22535904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ED74C0FC-7AB6-446D-A352-FF3EA881791C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Nasir Aslam Zahid </a:t>
          </a:r>
          <a:endParaRPr lang="en-PK" sz="1200" b="1" dirty="0">
            <a:latin typeface="Albert Sans" panose="020B0604020202020204" charset="0"/>
          </a:endParaRPr>
        </a:p>
      </dgm:t>
    </dgm:pt>
    <dgm:pt modelId="{3C3431E2-CBE7-4B04-AAC9-D8A8F6DEF192}" type="parTrans" cxnId="{89EA1FE4-11AD-407F-A548-F654A8C889A6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40AD5ADA-27A9-40B8-8F8D-055ECEFC4695}" type="sibTrans" cxnId="{89EA1FE4-11AD-407F-A548-F654A8C889A6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57B976CB-61B4-4880-B00B-6EFCC8DB371F}">
      <dgm:prSet custT="1"/>
      <dgm:spPr>
        <a:ln>
          <a:noFill/>
        </a:ln>
      </dgm:spPr>
      <dgm:t>
        <a:bodyPr/>
        <a:lstStyle/>
        <a:p>
          <a:r>
            <a:rPr lang="en-PK" sz="1200" b="1" i="0" baseline="0">
              <a:latin typeface="Albert Sans" panose="020B0604020202020204" charset="0"/>
            </a:rPr>
            <a:t>Salima Hashmi </a:t>
          </a:r>
          <a:endParaRPr lang="en-PK" sz="1200" b="1">
            <a:latin typeface="Albert Sans" panose="020B0604020202020204" charset="0"/>
          </a:endParaRPr>
        </a:p>
      </dgm:t>
    </dgm:pt>
    <dgm:pt modelId="{3D89899E-69BF-49E1-AB6C-9B81C9A5709B}" type="parTrans" cxnId="{9D53CE33-37A7-4059-A6B1-84A62D18C9AE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883582E9-6BBB-4FE0-A03F-6093C4DBA3E0}" type="sibTrans" cxnId="{9D53CE33-37A7-4059-A6B1-84A62D18C9AE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A727E40D-BC93-493B-BCBC-BB60E0CD22E4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Ahmad Rafay Alam </a:t>
          </a:r>
          <a:endParaRPr lang="en-PK" sz="1200" b="1" dirty="0">
            <a:latin typeface="Albert Sans" panose="020B0604020202020204" charset="0"/>
          </a:endParaRPr>
        </a:p>
      </dgm:t>
    </dgm:pt>
    <dgm:pt modelId="{A55AA46C-DB8C-4FF5-A2F3-50C9024B6288}" type="sibTrans" cxnId="{83B2268F-AA0B-46E0-B1BA-16A906EF163A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43BEE546-0AEB-4F7C-A90D-3F4A8B465E0F}" type="parTrans" cxnId="{83B2268F-AA0B-46E0-B1BA-16A906EF163A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F1FABD8B-4C40-4244-A7BC-666408174297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Amjad Waheed</a:t>
          </a:r>
        </a:p>
        <a:p>
          <a:r>
            <a:rPr lang="en-PK" sz="1200" b="1" i="0" baseline="0" dirty="0">
              <a:latin typeface="Albert Sans" panose="020B0604020202020204" charset="0"/>
            </a:rPr>
            <a:t>(FOUNDER) </a:t>
          </a:r>
          <a:endParaRPr lang="en-PK" sz="1200" b="1" dirty="0">
            <a:latin typeface="Albert Sans" panose="020B0604020202020204" charset="0"/>
          </a:endParaRPr>
        </a:p>
      </dgm:t>
    </dgm:pt>
    <dgm:pt modelId="{FAA8F772-AB58-4690-8AAA-30959C418B20}" type="sibTrans" cxnId="{C69A407E-80F2-48B7-9F49-5851E51E85EF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38319438-C601-41BD-8AF9-B76BA118CEB7}" type="parTrans" cxnId="{C69A407E-80F2-48B7-9F49-5851E51E85EF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902139B0-B9E6-4F8E-9AAE-427F36CC2C58}">
      <dgm:prSet custT="1"/>
      <dgm:spPr>
        <a:ln>
          <a:noFill/>
        </a:ln>
      </dgm:spPr>
      <dgm:t>
        <a:bodyPr/>
        <a:lstStyle/>
        <a:p>
          <a:r>
            <a:rPr lang="en-PK" sz="1200" b="1" i="0" baseline="0" dirty="0">
              <a:latin typeface="Albert Sans" panose="020B0604020202020204" charset="0"/>
            </a:rPr>
            <a:t>Kemal Shoaib (Late) </a:t>
          </a:r>
          <a:endParaRPr lang="en-PK" sz="1200" b="1" dirty="0">
            <a:latin typeface="Albert Sans" panose="020B0604020202020204" charset="0"/>
          </a:endParaRPr>
        </a:p>
      </dgm:t>
    </dgm:pt>
    <dgm:pt modelId="{EA54A380-2700-4B92-A38E-14F8244B491B}" type="sibTrans" cxnId="{299EC470-FCC4-4274-BBC0-8031BA78271A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43FF7130-5C3B-4C52-9CDB-48A83F8C393A}" type="parTrans" cxnId="{299EC470-FCC4-4274-BBC0-8031BA78271A}">
      <dgm:prSet/>
      <dgm:spPr/>
      <dgm:t>
        <a:bodyPr/>
        <a:lstStyle/>
        <a:p>
          <a:endParaRPr lang="en-PK">
            <a:latin typeface="Albert Sans" panose="020B0604020202020204" charset="0"/>
          </a:endParaRPr>
        </a:p>
      </dgm:t>
    </dgm:pt>
    <dgm:pt modelId="{CB749A58-15DC-4E65-89BA-FAC097563F1E}" type="pres">
      <dgm:prSet presAssocID="{F2C61D23-07D6-4264-987E-0E106591419D}" presName="Name0" presStyleCnt="0">
        <dgm:presLayoutVars>
          <dgm:dir/>
          <dgm:resizeHandles val="exact"/>
        </dgm:presLayoutVars>
      </dgm:prSet>
      <dgm:spPr/>
    </dgm:pt>
    <dgm:pt modelId="{6144917F-A813-4BBA-8FFB-860702E36A49}" type="pres">
      <dgm:prSet presAssocID="{A727E40D-BC93-493B-BCBC-BB60E0CD22E4}" presName="composite" presStyleCnt="0"/>
      <dgm:spPr/>
    </dgm:pt>
    <dgm:pt modelId="{25B21D38-5F4E-4DD7-81FB-07EADD3B0EC7}" type="pres">
      <dgm:prSet presAssocID="{A727E40D-BC93-493B-BCBC-BB60E0CD22E4}" presName="rect1" presStyleLbl="trAlignAcc1" presStyleIdx="0" presStyleCnt="11" custLinFactY="100000" custLinFactNeighborX="-809" custLinFactNeighborY="146021">
        <dgm:presLayoutVars>
          <dgm:bulletEnabled val="1"/>
        </dgm:presLayoutVars>
      </dgm:prSet>
      <dgm:spPr/>
    </dgm:pt>
    <dgm:pt modelId="{19914B19-3474-4B06-B7A1-EDB27329A8BD}" type="pres">
      <dgm:prSet presAssocID="{A727E40D-BC93-493B-BCBC-BB60E0CD22E4}" presName="rect2" presStyleLbl="fgImgPlace1" presStyleIdx="0" presStyleCnt="11" custLinFactY="100000" custLinFactNeighborX="-3700" custLinFactNeighborY="134306"/>
      <dgm:spPr>
        <a:prstGeom prst="flowChartProcess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22A0014-1B41-4A14-AE40-9C6FF56A0888}" type="pres">
      <dgm:prSet presAssocID="{A55AA46C-DB8C-4FF5-A2F3-50C9024B6288}" presName="sibTrans" presStyleCnt="0"/>
      <dgm:spPr/>
    </dgm:pt>
    <dgm:pt modelId="{9A22429E-B082-4481-A968-AA2B4C0A667F}" type="pres">
      <dgm:prSet presAssocID="{19604046-B136-44F5-A4F3-884F6107FF2F}" presName="composite" presStyleCnt="0"/>
      <dgm:spPr/>
    </dgm:pt>
    <dgm:pt modelId="{AA24596E-04AD-483C-AF5F-E0BDC2BBE2B9}" type="pres">
      <dgm:prSet presAssocID="{19604046-B136-44F5-A4F3-884F6107FF2F}" presName="rect1" presStyleLbl="trAlignAcc1" presStyleIdx="1" presStyleCnt="11" custLinFactX="-5788" custLinFactY="170332" custLinFactNeighborX="-100000" custLinFactNeighborY="200000">
        <dgm:presLayoutVars>
          <dgm:bulletEnabled val="1"/>
        </dgm:presLayoutVars>
      </dgm:prSet>
      <dgm:spPr/>
    </dgm:pt>
    <dgm:pt modelId="{BAB9F424-27B0-408D-967B-EC51D768567A}" type="pres">
      <dgm:prSet presAssocID="{19604046-B136-44F5-A4F3-884F6107FF2F}" presName="rect2" presStyleLbl="fgImgPlace1" presStyleIdx="1" presStyleCnt="11" custLinFactX="-201188" custLinFactY="161692" custLinFactNeighborX="-300000" custLinFactNeighborY="2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FFEACF4-509C-45E7-A253-30240634D0D0}" type="pres">
      <dgm:prSet presAssocID="{F2B0D543-E128-4B3F-BE10-5E179125392D}" presName="sibTrans" presStyleCnt="0"/>
      <dgm:spPr/>
    </dgm:pt>
    <dgm:pt modelId="{481E2FFC-17B7-4FE3-95BD-50B8915D0F29}" type="pres">
      <dgm:prSet presAssocID="{F1FABD8B-4C40-4244-A7BC-666408174297}" presName="composite" presStyleCnt="0"/>
      <dgm:spPr/>
    </dgm:pt>
    <dgm:pt modelId="{C784C818-16AB-4EEE-8C9C-3DEDE7F0D0E8}" type="pres">
      <dgm:prSet presAssocID="{F1FABD8B-4C40-4244-A7BC-666408174297}" presName="rect1" presStyleLbl="trAlignAcc1" presStyleIdx="2" presStyleCnt="11" custLinFactX="-100000" custLinFactNeighborX="-118483" custLinFactNeighborY="2517">
        <dgm:presLayoutVars>
          <dgm:bulletEnabled val="1"/>
        </dgm:presLayoutVars>
      </dgm:prSet>
      <dgm:spPr/>
    </dgm:pt>
    <dgm:pt modelId="{189A2C98-A5D3-4D4A-BCDA-076D427EAD86}" type="pres">
      <dgm:prSet presAssocID="{F1FABD8B-4C40-4244-A7BC-666408174297}" presName="rect2" presStyleLbl="fgImgPlace1" presStyleIdx="2" presStyleCnt="11" custLinFactX="-500000" custLinFactNeighborX="-500731" custLinFactNeighborY="37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63F1301-D628-4234-B7C5-EB8B2CF8F63F}" type="pres">
      <dgm:prSet presAssocID="{FAA8F772-AB58-4690-8AAA-30959C418B20}" presName="sibTrans" presStyleCnt="0"/>
      <dgm:spPr/>
    </dgm:pt>
    <dgm:pt modelId="{2E6CC486-5D84-40D9-B770-566E6255D742}" type="pres">
      <dgm:prSet presAssocID="{3E223F23-25A3-4C77-9436-12E9F8DF19C6}" presName="composite" presStyleCnt="0"/>
      <dgm:spPr/>
    </dgm:pt>
    <dgm:pt modelId="{F9003AEA-A92A-41DC-8555-F6F46EA5AB87}" type="pres">
      <dgm:prSet presAssocID="{3E223F23-25A3-4C77-9436-12E9F8DF19C6}" presName="rect1" presStyleLbl="trAlignAcc1" presStyleIdx="3" presStyleCnt="11" custLinFactX="100000" custLinFactY="11600" custLinFactNeighborX="124796" custLinFactNeighborY="100000">
        <dgm:presLayoutVars>
          <dgm:bulletEnabled val="1"/>
        </dgm:presLayoutVars>
      </dgm:prSet>
      <dgm:spPr/>
    </dgm:pt>
    <dgm:pt modelId="{321F9B1D-20F6-485F-AAE3-5EE341E1BF5A}" type="pres">
      <dgm:prSet presAssocID="{3E223F23-25A3-4C77-9436-12E9F8DF19C6}" presName="rect2" presStyleLbl="fgImgPlace1" presStyleIdx="3" presStyleCnt="11" custScaleX="93929" custScaleY="100356" custLinFactX="500000" custLinFactY="19889" custLinFactNeighborX="506279" custLinFactNeighborY="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CA5B34A0-A0EC-4167-B386-D04416E05FF7}" type="pres">
      <dgm:prSet presAssocID="{3452FDDA-03F2-406B-9405-3AA42DDB558A}" presName="sibTrans" presStyleCnt="0"/>
      <dgm:spPr/>
    </dgm:pt>
    <dgm:pt modelId="{FDA04871-9658-4070-BA9F-5489F3E351FA}" type="pres">
      <dgm:prSet presAssocID="{902139B0-B9E6-4F8E-9AAE-427F36CC2C58}" presName="composite" presStyleCnt="0"/>
      <dgm:spPr/>
    </dgm:pt>
    <dgm:pt modelId="{2A741A9F-C341-4CDE-A0E9-39ACF86BEFF8}" type="pres">
      <dgm:prSet presAssocID="{902139B0-B9E6-4F8E-9AAE-427F36CC2C58}" presName="rect1" presStyleLbl="trAlignAcc1" presStyleIdx="4" presStyleCnt="11" custLinFactY="27602" custLinFactNeighborX="2048" custLinFactNeighborY="100000">
        <dgm:presLayoutVars>
          <dgm:bulletEnabled val="1"/>
        </dgm:presLayoutVars>
      </dgm:prSet>
      <dgm:spPr/>
    </dgm:pt>
    <dgm:pt modelId="{70CDB804-779F-4906-AFCC-0914ABBBD049}" type="pres">
      <dgm:prSet presAssocID="{902139B0-B9E6-4F8E-9AAE-427F36CC2C58}" presName="rect2" presStyleLbl="fgImgPlace1" presStyleIdx="4" presStyleCnt="11" custLinFactY="21537" custLinFactNeighborX="1558" custLinFactNeighborY="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76FCB583-D6F5-4AB3-A160-0B8A5A88CA37}" type="pres">
      <dgm:prSet presAssocID="{EA54A380-2700-4B92-A38E-14F8244B491B}" presName="sibTrans" presStyleCnt="0"/>
      <dgm:spPr/>
    </dgm:pt>
    <dgm:pt modelId="{8EACA225-55EB-41F3-8322-710CD7100F83}" type="pres">
      <dgm:prSet presAssocID="{8D839975-114C-4C1B-9211-E911A4F7A593}" presName="composite" presStyleCnt="0"/>
      <dgm:spPr/>
    </dgm:pt>
    <dgm:pt modelId="{AAA89839-9FAC-457F-ABF9-FEC59E7681D8}" type="pres">
      <dgm:prSet presAssocID="{8D839975-114C-4C1B-9211-E911A4F7A593}" presName="rect1" presStyleLbl="trAlignAcc1" presStyleIdx="5" presStyleCnt="11" custLinFactX="-10871" custLinFactY="-23449" custLinFactNeighborX="-100000" custLinFactNeighborY="-100000">
        <dgm:presLayoutVars>
          <dgm:bulletEnabled val="1"/>
        </dgm:presLayoutVars>
      </dgm:prSet>
      <dgm:spPr/>
    </dgm:pt>
    <dgm:pt modelId="{52576832-3A4B-45AB-BDA3-6EB5F398E09C}" type="pres">
      <dgm:prSet presAssocID="{8D839975-114C-4C1B-9211-E911A4F7A593}" presName="rect2" presStyleLbl="fgImgPlace1" presStyleIdx="5" presStyleCnt="11" custLinFactX="-206839" custLinFactY="-20377" custLinFactNeighborX="-300000" custLinFactNeighborY="-10000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AD91F75A-3167-48F1-BBDC-DB76E5A58D7A}" type="pres">
      <dgm:prSet presAssocID="{2D629038-538D-4D6F-9667-D7F4852EE335}" presName="sibTrans" presStyleCnt="0"/>
      <dgm:spPr/>
    </dgm:pt>
    <dgm:pt modelId="{CE973F5E-5996-4DD0-8B5D-DEB8A60F8487}" type="pres">
      <dgm:prSet presAssocID="{45A07563-82F3-4170-9D8C-2558BA7B76D8}" presName="composite" presStyleCnt="0"/>
      <dgm:spPr/>
    </dgm:pt>
    <dgm:pt modelId="{EACAC60E-B1E9-4974-8899-252DD44A7FA3}" type="pres">
      <dgm:prSet presAssocID="{45A07563-82F3-4170-9D8C-2558BA7B76D8}" presName="rect1" presStyleLbl="trAlignAcc1" presStyleIdx="6" presStyleCnt="11" custLinFactX="100000" custLinFactY="-33171" custLinFactNeighborX="121044" custLinFactNeighborY="-100000">
        <dgm:presLayoutVars>
          <dgm:bulletEnabled val="1"/>
        </dgm:presLayoutVars>
      </dgm:prSet>
      <dgm:spPr/>
    </dgm:pt>
    <dgm:pt modelId="{678B097D-D6CA-4D82-A39E-8A3BA591FCAD}" type="pres">
      <dgm:prSet presAssocID="{45A07563-82F3-4170-9D8C-2558BA7B76D8}" presName="rect2" presStyleLbl="fgImgPlace1" presStyleIdx="6" presStyleCnt="11" custLinFactX="500000" custLinFactY="-21610" custLinFactNeighborX="500731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7603C38-04D8-4553-AB32-76430814526F}" type="pres">
      <dgm:prSet presAssocID="{6AD89E82-66B1-48C0-9C2A-FDBA715C428F}" presName="sibTrans" presStyleCnt="0"/>
      <dgm:spPr/>
    </dgm:pt>
    <dgm:pt modelId="{38CB017F-DBE7-4D40-9D75-D563B8742509}" type="pres">
      <dgm:prSet presAssocID="{13E3A9AB-695F-4B0E-A69F-CBFE432EE076}" presName="composite" presStyleCnt="0"/>
      <dgm:spPr/>
    </dgm:pt>
    <dgm:pt modelId="{A964863A-15C3-4AE9-B8A8-BFBF2835DD87}" type="pres">
      <dgm:prSet presAssocID="{13E3A9AB-695F-4B0E-A69F-CBFE432EE076}" presName="rect1" presStyleLbl="trAlignAcc1" presStyleIdx="7" presStyleCnt="11" custLinFactX="-6845" custLinFactY="-27186" custLinFactNeighborX="-100000" custLinFactNeighborY="-100000">
        <dgm:presLayoutVars>
          <dgm:bulletEnabled val="1"/>
        </dgm:presLayoutVars>
      </dgm:prSet>
      <dgm:spPr/>
    </dgm:pt>
    <dgm:pt modelId="{0F006FAC-F8BC-43ED-BA49-2C475681E27C}" type="pres">
      <dgm:prSet presAssocID="{13E3A9AB-695F-4B0E-A69F-CBFE432EE076}" presName="rect2" presStyleLbl="fgImgPlace1" presStyleIdx="7" presStyleCnt="11" custScaleY="90951" custLinFactX="-200000" custLinFactY="-21129" custLinFactNeighborX="-296240" custLinFactNeighborY="-100000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E26AD9C-DA77-4515-9A4F-9BE7844BE993}" type="pres">
      <dgm:prSet presAssocID="{11F20DB8-2004-4532-A3EC-D80E230ED4CF}" presName="sibTrans" presStyleCnt="0"/>
      <dgm:spPr/>
    </dgm:pt>
    <dgm:pt modelId="{A1CEC053-742A-4457-9920-B88CEECB1D2D}" type="pres">
      <dgm:prSet presAssocID="{92C77EE5-05C6-4FD5-95C0-D1260F52922A}" presName="composite" presStyleCnt="0"/>
      <dgm:spPr/>
    </dgm:pt>
    <dgm:pt modelId="{79722443-2B0E-4F43-9B3B-14882DEF9811}" type="pres">
      <dgm:prSet presAssocID="{92C77EE5-05C6-4FD5-95C0-D1260F52922A}" presName="rect1" presStyleLbl="trAlignAcc1" presStyleIdx="8" presStyleCnt="11" custLinFactX="-8781" custLinFactY="-38058" custLinFactNeighborX="-100000" custLinFactNeighborY="-100000">
        <dgm:presLayoutVars>
          <dgm:bulletEnabled val="1"/>
        </dgm:presLayoutVars>
      </dgm:prSet>
      <dgm:spPr/>
    </dgm:pt>
    <dgm:pt modelId="{7208155C-E7F5-4D63-8D62-521A25F6A4A6}" type="pres">
      <dgm:prSet presAssocID="{92C77EE5-05C6-4FD5-95C0-D1260F52922A}" presName="rect2" presStyleLbl="fgImgPlace1" presStyleIdx="8" presStyleCnt="11" custLinFactX="-203140" custLinFactY="-19757" custLinFactNeighborX="-300000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79D4704-8B5A-4D3C-95A5-866B224B017E}" type="pres">
      <dgm:prSet presAssocID="{72AF465B-090F-47A4-A753-1BA4878B6A67}" presName="sibTrans" presStyleCnt="0"/>
      <dgm:spPr/>
    </dgm:pt>
    <dgm:pt modelId="{CA6DB9E7-E81C-4067-9284-32D9662E11C9}" type="pres">
      <dgm:prSet presAssocID="{ED74C0FC-7AB6-446D-A352-FF3EA881791C}" presName="composite" presStyleCnt="0"/>
      <dgm:spPr/>
    </dgm:pt>
    <dgm:pt modelId="{040E045F-20D5-4A36-BC08-55A68F2FDEC1}" type="pres">
      <dgm:prSet presAssocID="{ED74C0FC-7AB6-446D-A352-FF3EA881791C}" presName="rect1" presStyleLbl="trAlignAcc1" presStyleIdx="9" presStyleCnt="11" custLinFactX="63968" custLinFactY="-186520" custLinFactNeighborX="100000" custLinFactNeighborY="-200000">
        <dgm:presLayoutVars>
          <dgm:bulletEnabled val="1"/>
        </dgm:presLayoutVars>
      </dgm:prSet>
      <dgm:spPr/>
    </dgm:pt>
    <dgm:pt modelId="{3A558EA0-A372-4835-B20B-9B164F1E6580}" type="pres">
      <dgm:prSet presAssocID="{ED74C0FC-7AB6-446D-A352-FF3EA881791C}" presName="rect2" presStyleLbl="fgImgPlace1" presStyleIdx="9" presStyleCnt="11" custLinFactX="345190" custLinFactY="-158996" custLinFactNeighborX="400000" custLinFactNeighborY="-200000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  <dgm:pt modelId="{41CEDA96-DE30-4F07-84AF-3045EA7A01A7}" type="pres">
      <dgm:prSet presAssocID="{40AD5ADA-27A9-40B8-8F8D-055ECEFC4695}" presName="sibTrans" presStyleCnt="0"/>
      <dgm:spPr/>
    </dgm:pt>
    <dgm:pt modelId="{9BF4FD64-8260-443A-AFCB-10B9CCBB24E3}" type="pres">
      <dgm:prSet presAssocID="{57B976CB-61B4-4880-B00B-6EFCC8DB371F}" presName="composite" presStyleCnt="0"/>
      <dgm:spPr/>
    </dgm:pt>
    <dgm:pt modelId="{BA0F7013-D101-4754-844E-60E0010FDDDB}" type="pres">
      <dgm:prSet presAssocID="{57B976CB-61B4-4880-B00B-6EFCC8DB371F}" presName="rect1" presStyleLbl="trAlignAcc1" presStyleIdx="10" presStyleCnt="11" custLinFactNeighborX="-54399">
        <dgm:presLayoutVars>
          <dgm:bulletEnabled val="1"/>
        </dgm:presLayoutVars>
      </dgm:prSet>
      <dgm:spPr/>
    </dgm:pt>
    <dgm:pt modelId="{2D6F7594-278F-4890-B2D5-3AE588B9A83D}" type="pres">
      <dgm:prSet presAssocID="{57B976CB-61B4-4880-B00B-6EFCC8DB371F}" presName="rect2" presStyleLbl="fgImgPlace1" presStyleIdx="10" presStyleCnt="11" custLinFactX="-100000" custLinFactNeighborX="-148693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EB513F0D-AF83-4D1E-987D-5FEB22535904}" srcId="{F2C61D23-07D6-4264-987E-0E106591419D}" destId="{92C77EE5-05C6-4FD5-95C0-D1260F52922A}" srcOrd="8" destOrd="0" parTransId="{6C4C4B33-F79A-4A72-826F-A0F29D7103A3}" sibTransId="{72AF465B-090F-47A4-A753-1BA4878B6A67}"/>
    <dgm:cxn modelId="{166F910F-9382-47EF-8299-A5D64E32F150}" srcId="{F2C61D23-07D6-4264-987E-0E106591419D}" destId="{3E223F23-25A3-4C77-9436-12E9F8DF19C6}" srcOrd="3" destOrd="0" parTransId="{6245A706-1D55-4CE2-B796-E662046F6B42}" sibTransId="{3452FDDA-03F2-406B-9405-3AA42DDB558A}"/>
    <dgm:cxn modelId="{9D53CE33-37A7-4059-A6B1-84A62D18C9AE}" srcId="{F2C61D23-07D6-4264-987E-0E106591419D}" destId="{57B976CB-61B4-4880-B00B-6EFCC8DB371F}" srcOrd="10" destOrd="0" parTransId="{3D89899E-69BF-49E1-AB6C-9B81C9A5709B}" sibTransId="{883582E9-6BBB-4FE0-A03F-6093C4DBA3E0}"/>
    <dgm:cxn modelId="{BD36FC3D-198B-40D5-AA2D-43B8AF7F92D8}" srcId="{F2C61D23-07D6-4264-987E-0E106591419D}" destId="{19604046-B136-44F5-A4F3-884F6107FF2F}" srcOrd="1" destOrd="0" parTransId="{F6CF66B8-4474-45A8-8B02-6EE64BD9625E}" sibTransId="{F2B0D543-E128-4B3F-BE10-5E179125392D}"/>
    <dgm:cxn modelId="{299EC470-FCC4-4274-BBC0-8031BA78271A}" srcId="{F2C61D23-07D6-4264-987E-0E106591419D}" destId="{902139B0-B9E6-4F8E-9AAE-427F36CC2C58}" srcOrd="4" destOrd="0" parTransId="{43FF7130-5C3B-4C52-9CDB-48A83F8C393A}" sibTransId="{EA54A380-2700-4B92-A38E-14F8244B491B}"/>
    <dgm:cxn modelId="{C69A407E-80F2-48B7-9F49-5851E51E85EF}" srcId="{F2C61D23-07D6-4264-987E-0E106591419D}" destId="{F1FABD8B-4C40-4244-A7BC-666408174297}" srcOrd="2" destOrd="0" parTransId="{38319438-C601-41BD-8AF9-B76BA118CEB7}" sibTransId="{FAA8F772-AB58-4690-8AAA-30959C418B20}"/>
    <dgm:cxn modelId="{E51C0483-C7EB-4324-AC36-BE6769DAF89E}" type="presOf" srcId="{45A07563-82F3-4170-9D8C-2558BA7B76D8}" destId="{EACAC60E-B1E9-4974-8899-252DD44A7FA3}" srcOrd="0" destOrd="0" presId="urn:microsoft.com/office/officeart/2008/layout/PictureStrips"/>
    <dgm:cxn modelId="{83B2268F-AA0B-46E0-B1BA-16A906EF163A}" srcId="{F2C61D23-07D6-4264-987E-0E106591419D}" destId="{A727E40D-BC93-493B-BCBC-BB60E0CD22E4}" srcOrd="0" destOrd="0" parTransId="{43BEE546-0AEB-4F7C-A90D-3F4A8B465E0F}" sibTransId="{A55AA46C-DB8C-4FF5-A2F3-50C9024B6288}"/>
    <dgm:cxn modelId="{BD102A99-5DC9-40A5-9760-1D6CFB5172BC}" srcId="{F2C61D23-07D6-4264-987E-0E106591419D}" destId="{45A07563-82F3-4170-9D8C-2558BA7B76D8}" srcOrd="6" destOrd="0" parTransId="{72BDD630-089B-4FCC-AA27-94CC22CF6169}" sibTransId="{6AD89E82-66B1-48C0-9C2A-FDBA715C428F}"/>
    <dgm:cxn modelId="{63B8A9A9-6D9A-4D21-B6CF-64F4A8483D17}" type="presOf" srcId="{3E223F23-25A3-4C77-9436-12E9F8DF19C6}" destId="{F9003AEA-A92A-41DC-8555-F6F46EA5AB87}" srcOrd="0" destOrd="0" presId="urn:microsoft.com/office/officeart/2008/layout/PictureStrips"/>
    <dgm:cxn modelId="{BB818DAB-C012-421B-A461-73E76EFA1EEF}" type="presOf" srcId="{A727E40D-BC93-493B-BCBC-BB60E0CD22E4}" destId="{25B21D38-5F4E-4DD7-81FB-07EADD3B0EC7}" srcOrd="0" destOrd="0" presId="urn:microsoft.com/office/officeart/2008/layout/PictureStrips"/>
    <dgm:cxn modelId="{47F4E1B0-B6B1-44FC-AAAB-242B92212180}" type="presOf" srcId="{8D839975-114C-4C1B-9211-E911A4F7A593}" destId="{AAA89839-9FAC-457F-ABF9-FEC59E7681D8}" srcOrd="0" destOrd="0" presId="urn:microsoft.com/office/officeart/2008/layout/PictureStrips"/>
    <dgm:cxn modelId="{4B9C1EB4-AC68-4C2C-AFFC-27E5EED04FAD}" type="presOf" srcId="{13E3A9AB-695F-4B0E-A69F-CBFE432EE076}" destId="{A964863A-15C3-4AE9-B8A8-BFBF2835DD87}" srcOrd="0" destOrd="0" presId="urn:microsoft.com/office/officeart/2008/layout/PictureStrips"/>
    <dgm:cxn modelId="{E7F921B6-D7A8-4C7F-A8CE-584780BCFDE6}" srcId="{F2C61D23-07D6-4264-987E-0E106591419D}" destId="{8D839975-114C-4C1B-9211-E911A4F7A593}" srcOrd="5" destOrd="0" parTransId="{9034D4CF-DC64-4713-9A28-685A02D21D19}" sibTransId="{2D629038-538D-4D6F-9667-D7F4852EE335}"/>
    <dgm:cxn modelId="{00F65EB7-8E94-4FC5-9494-F6A58906DFB0}" type="presOf" srcId="{19604046-B136-44F5-A4F3-884F6107FF2F}" destId="{AA24596E-04AD-483C-AF5F-E0BDC2BBE2B9}" srcOrd="0" destOrd="0" presId="urn:microsoft.com/office/officeart/2008/layout/PictureStrips"/>
    <dgm:cxn modelId="{99A3AEB8-1505-4022-B169-3791481468F0}" srcId="{F2C61D23-07D6-4264-987E-0E106591419D}" destId="{13E3A9AB-695F-4B0E-A69F-CBFE432EE076}" srcOrd="7" destOrd="0" parTransId="{68AF40AC-BB0D-49A5-B0A6-AB0B1AFAA758}" sibTransId="{11F20DB8-2004-4532-A3EC-D80E230ED4CF}"/>
    <dgm:cxn modelId="{4B36A1CD-D174-479C-B262-3BCE7C59C432}" type="presOf" srcId="{F2C61D23-07D6-4264-987E-0E106591419D}" destId="{CB749A58-15DC-4E65-89BA-FAC097563F1E}" srcOrd="0" destOrd="0" presId="urn:microsoft.com/office/officeart/2008/layout/PictureStrips"/>
    <dgm:cxn modelId="{F31C02E4-2F8C-4FF4-915F-9871ACB33F0A}" type="presOf" srcId="{F1FABD8B-4C40-4244-A7BC-666408174297}" destId="{C784C818-16AB-4EEE-8C9C-3DEDE7F0D0E8}" srcOrd="0" destOrd="0" presId="urn:microsoft.com/office/officeart/2008/layout/PictureStrips"/>
    <dgm:cxn modelId="{89EA1FE4-11AD-407F-A548-F654A8C889A6}" srcId="{F2C61D23-07D6-4264-987E-0E106591419D}" destId="{ED74C0FC-7AB6-446D-A352-FF3EA881791C}" srcOrd="9" destOrd="0" parTransId="{3C3431E2-CBE7-4B04-AAC9-D8A8F6DEF192}" sibTransId="{40AD5ADA-27A9-40B8-8F8D-055ECEFC4695}"/>
    <dgm:cxn modelId="{31FD9DE5-EE6A-4C09-B9BA-DFFAD42C64EA}" type="presOf" srcId="{ED74C0FC-7AB6-446D-A352-FF3EA881791C}" destId="{040E045F-20D5-4A36-BC08-55A68F2FDEC1}" srcOrd="0" destOrd="0" presId="urn:microsoft.com/office/officeart/2008/layout/PictureStrips"/>
    <dgm:cxn modelId="{385602ED-C363-40A6-9ECA-233D4DE69E0E}" type="presOf" srcId="{57B976CB-61B4-4880-B00B-6EFCC8DB371F}" destId="{BA0F7013-D101-4754-844E-60E0010FDDDB}" srcOrd="0" destOrd="0" presId="urn:microsoft.com/office/officeart/2008/layout/PictureStrips"/>
    <dgm:cxn modelId="{4B493CF1-F5E5-4496-B1B7-D8C4DC006BA5}" type="presOf" srcId="{902139B0-B9E6-4F8E-9AAE-427F36CC2C58}" destId="{2A741A9F-C341-4CDE-A0E9-39ACF86BEFF8}" srcOrd="0" destOrd="0" presId="urn:microsoft.com/office/officeart/2008/layout/PictureStrips"/>
    <dgm:cxn modelId="{527D50F3-BEB3-4C3A-A050-CA9E784DC144}" type="presOf" srcId="{92C77EE5-05C6-4FD5-95C0-D1260F52922A}" destId="{79722443-2B0E-4F43-9B3B-14882DEF9811}" srcOrd="0" destOrd="0" presId="urn:microsoft.com/office/officeart/2008/layout/PictureStrips"/>
    <dgm:cxn modelId="{F6B0FB09-D16B-457E-B152-A0E4D4B3C463}" type="presParOf" srcId="{CB749A58-15DC-4E65-89BA-FAC097563F1E}" destId="{6144917F-A813-4BBA-8FFB-860702E36A49}" srcOrd="0" destOrd="0" presId="urn:microsoft.com/office/officeart/2008/layout/PictureStrips"/>
    <dgm:cxn modelId="{77A1139F-48B0-4A9F-AADE-996844318382}" type="presParOf" srcId="{6144917F-A813-4BBA-8FFB-860702E36A49}" destId="{25B21D38-5F4E-4DD7-81FB-07EADD3B0EC7}" srcOrd="0" destOrd="0" presId="urn:microsoft.com/office/officeart/2008/layout/PictureStrips"/>
    <dgm:cxn modelId="{CCCB668B-F8A2-40B7-94C9-4B8F757F6862}" type="presParOf" srcId="{6144917F-A813-4BBA-8FFB-860702E36A49}" destId="{19914B19-3474-4B06-B7A1-EDB27329A8BD}" srcOrd="1" destOrd="0" presId="urn:microsoft.com/office/officeart/2008/layout/PictureStrips"/>
    <dgm:cxn modelId="{FDBF691F-3BD7-42B9-93D2-82EFAC341CCE}" type="presParOf" srcId="{CB749A58-15DC-4E65-89BA-FAC097563F1E}" destId="{522A0014-1B41-4A14-AE40-9C6FF56A0888}" srcOrd="1" destOrd="0" presId="urn:microsoft.com/office/officeart/2008/layout/PictureStrips"/>
    <dgm:cxn modelId="{62D923C9-3F57-4F9C-BB98-628BD070500D}" type="presParOf" srcId="{CB749A58-15DC-4E65-89BA-FAC097563F1E}" destId="{9A22429E-B082-4481-A968-AA2B4C0A667F}" srcOrd="2" destOrd="0" presId="urn:microsoft.com/office/officeart/2008/layout/PictureStrips"/>
    <dgm:cxn modelId="{08713570-A666-485D-BD58-9833D8EEA879}" type="presParOf" srcId="{9A22429E-B082-4481-A968-AA2B4C0A667F}" destId="{AA24596E-04AD-483C-AF5F-E0BDC2BBE2B9}" srcOrd="0" destOrd="0" presId="urn:microsoft.com/office/officeart/2008/layout/PictureStrips"/>
    <dgm:cxn modelId="{797904B7-0C04-499E-91D2-2710A6F372EE}" type="presParOf" srcId="{9A22429E-B082-4481-A968-AA2B4C0A667F}" destId="{BAB9F424-27B0-408D-967B-EC51D768567A}" srcOrd="1" destOrd="0" presId="urn:microsoft.com/office/officeart/2008/layout/PictureStrips"/>
    <dgm:cxn modelId="{14A40D57-9A04-4D5E-B326-02D8BF5FDA49}" type="presParOf" srcId="{CB749A58-15DC-4E65-89BA-FAC097563F1E}" destId="{4FFEACF4-509C-45E7-A253-30240634D0D0}" srcOrd="3" destOrd="0" presId="urn:microsoft.com/office/officeart/2008/layout/PictureStrips"/>
    <dgm:cxn modelId="{E39D1898-1125-4E76-B2E5-86A809F386E9}" type="presParOf" srcId="{CB749A58-15DC-4E65-89BA-FAC097563F1E}" destId="{481E2FFC-17B7-4FE3-95BD-50B8915D0F29}" srcOrd="4" destOrd="0" presId="urn:microsoft.com/office/officeart/2008/layout/PictureStrips"/>
    <dgm:cxn modelId="{BAB05995-E30E-4A37-A48F-1DE153A55D78}" type="presParOf" srcId="{481E2FFC-17B7-4FE3-95BD-50B8915D0F29}" destId="{C784C818-16AB-4EEE-8C9C-3DEDE7F0D0E8}" srcOrd="0" destOrd="0" presId="urn:microsoft.com/office/officeart/2008/layout/PictureStrips"/>
    <dgm:cxn modelId="{0F1F71CD-628A-464F-87E6-8DB55D7F7409}" type="presParOf" srcId="{481E2FFC-17B7-4FE3-95BD-50B8915D0F29}" destId="{189A2C98-A5D3-4D4A-BCDA-076D427EAD86}" srcOrd="1" destOrd="0" presId="urn:microsoft.com/office/officeart/2008/layout/PictureStrips"/>
    <dgm:cxn modelId="{0E3D3B7F-15B3-4A22-B0D4-FE9B805BA8AD}" type="presParOf" srcId="{CB749A58-15DC-4E65-89BA-FAC097563F1E}" destId="{A63F1301-D628-4234-B7C5-EB8B2CF8F63F}" srcOrd="5" destOrd="0" presId="urn:microsoft.com/office/officeart/2008/layout/PictureStrips"/>
    <dgm:cxn modelId="{81E91407-A8A3-41ED-A6D0-B1A789C08A63}" type="presParOf" srcId="{CB749A58-15DC-4E65-89BA-FAC097563F1E}" destId="{2E6CC486-5D84-40D9-B770-566E6255D742}" srcOrd="6" destOrd="0" presId="urn:microsoft.com/office/officeart/2008/layout/PictureStrips"/>
    <dgm:cxn modelId="{EE198270-28D9-4958-8FC0-5C5EE33244BF}" type="presParOf" srcId="{2E6CC486-5D84-40D9-B770-566E6255D742}" destId="{F9003AEA-A92A-41DC-8555-F6F46EA5AB87}" srcOrd="0" destOrd="0" presId="urn:microsoft.com/office/officeart/2008/layout/PictureStrips"/>
    <dgm:cxn modelId="{E2830646-F338-414A-9FA6-CBE4D3726FAF}" type="presParOf" srcId="{2E6CC486-5D84-40D9-B770-566E6255D742}" destId="{321F9B1D-20F6-485F-AAE3-5EE341E1BF5A}" srcOrd="1" destOrd="0" presId="urn:microsoft.com/office/officeart/2008/layout/PictureStrips"/>
    <dgm:cxn modelId="{B9475E1E-AB3D-4A76-87DC-48601D248D76}" type="presParOf" srcId="{CB749A58-15DC-4E65-89BA-FAC097563F1E}" destId="{CA5B34A0-A0EC-4167-B386-D04416E05FF7}" srcOrd="7" destOrd="0" presId="urn:microsoft.com/office/officeart/2008/layout/PictureStrips"/>
    <dgm:cxn modelId="{17C5AF57-FF37-4FAC-8A95-759C3E4E2919}" type="presParOf" srcId="{CB749A58-15DC-4E65-89BA-FAC097563F1E}" destId="{FDA04871-9658-4070-BA9F-5489F3E351FA}" srcOrd="8" destOrd="0" presId="urn:microsoft.com/office/officeart/2008/layout/PictureStrips"/>
    <dgm:cxn modelId="{0BF6043F-6CCB-4AFA-85A7-932C285BBC23}" type="presParOf" srcId="{FDA04871-9658-4070-BA9F-5489F3E351FA}" destId="{2A741A9F-C341-4CDE-A0E9-39ACF86BEFF8}" srcOrd="0" destOrd="0" presId="urn:microsoft.com/office/officeart/2008/layout/PictureStrips"/>
    <dgm:cxn modelId="{79FCE2A1-5AE0-4F37-BA7D-243C0E03912E}" type="presParOf" srcId="{FDA04871-9658-4070-BA9F-5489F3E351FA}" destId="{70CDB804-779F-4906-AFCC-0914ABBBD049}" srcOrd="1" destOrd="0" presId="urn:microsoft.com/office/officeart/2008/layout/PictureStrips"/>
    <dgm:cxn modelId="{0A45CDAE-A34F-493A-A01B-1A5DC4C25E78}" type="presParOf" srcId="{CB749A58-15DC-4E65-89BA-FAC097563F1E}" destId="{76FCB583-D6F5-4AB3-A160-0B8A5A88CA37}" srcOrd="9" destOrd="0" presId="urn:microsoft.com/office/officeart/2008/layout/PictureStrips"/>
    <dgm:cxn modelId="{5A0939B7-7EB8-40E7-B2A1-BA3FE01DCF27}" type="presParOf" srcId="{CB749A58-15DC-4E65-89BA-FAC097563F1E}" destId="{8EACA225-55EB-41F3-8322-710CD7100F83}" srcOrd="10" destOrd="0" presId="urn:microsoft.com/office/officeart/2008/layout/PictureStrips"/>
    <dgm:cxn modelId="{B4AC2CE9-954E-4473-B51E-DDFC96DC0DAB}" type="presParOf" srcId="{8EACA225-55EB-41F3-8322-710CD7100F83}" destId="{AAA89839-9FAC-457F-ABF9-FEC59E7681D8}" srcOrd="0" destOrd="0" presId="urn:microsoft.com/office/officeart/2008/layout/PictureStrips"/>
    <dgm:cxn modelId="{5475B210-5110-4F68-A3A8-2D74D510FB1C}" type="presParOf" srcId="{8EACA225-55EB-41F3-8322-710CD7100F83}" destId="{52576832-3A4B-45AB-BDA3-6EB5F398E09C}" srcOrd="1" destOrd="0" presId="urn:microsoft.com/office/officeart/2008/layout/PictureStrips"/>
    <dgm:cxn modelId="{DAA171F5-559A-481E-AC5F-5204B184FE61}" type="presParOf" srcId="{CB749A58-15DC-4E65-89BA-FAC097563F1E}" destId="{AD91F75A-3167-48F1-BBDC-DB76E5A58D7A}" srcOrd="11" destOrd="0" presId="urn:microsoft.com/office/officeart/2008/layout/PictureStrips"/>
    <dgm:cxn modelId="{413D0DB4-D235-4917-80A5-24DA0B8B830E}" type="presParOf" srcId="{CB749A58-15DC-4E65-89BA-FAC097563F1E}" destId="{CE973F5E-5996-4DD0-8B5D-DEB8A60F8487}" srcOrd="12" destOrd="0" presId="urn:microsoft.com/office/officeart/2008/layout/PictureStrips"/>
    <dgm:cxn modelId="{F19B1737-606F-412D-BE4F-FB90A2FBC53E}" type="presParOf" srcId="{CE973F5E-5996-4DD0-8B5D-DEB8A60F8487}" destId="{EACAC60E-B1E9-4974-8899-252DD44A7FA3}" srcOrd="0" destOrd="0" presId="urn:microsoft.com/office/officeart/2008/layout/PictureStrips"/>
    <dgm:cxn modelId="{119633A5-6AA8-49FB-A621-BB79B94A634C}" type="presParOf" srcId="{CE973F5E-5996-4DD0-8B5D-DEB8A60F8487}" destId="{678B097D-D6CA-4D82-A39E-8A3BA591FCAD}" srcOrd="1" destOrd="0" presId="urn:microsoft.com/office/officeart/2008/layout/PictureStrips"/>
    <dgm:cxn modelId="{35D0238D-2E7F-4DBB-AB23-2987931FA8C6}" type="presParOf" srcId="{CB749A58-15DC-4E65-89BA-FAC097563F1E}" destId="{07603C38-04D8-4553-AB32-76430814526F}" srcOrd="13" destOrd="0" presId="urn:microsoft.com/office/officeart/2008/layout/PictureStrips"/>
    <dgm:cxn modelId="{668C95C7-EBA7-4A4A-9216-A2A261872F82}" type="presParOf" srcId="{CB749A58-15DC-4E65-89BA-FAC097563F1E}" destId="{38CB017F-DBE7-4D40-9D75-D563B8742509}" srcOrd="14" destOrd="0" presId="urn:microsoft.com/office/officeart/2008/layout/PictureStrips"/>
    <dgm:cxn modelId="{887BB041-3BFC-460E-A6B5-D95CE57F6301}" type="presParOf" srcId="{38CB017F-DBE7-4D40-9D75-D563B8742509}" destId="{A964863A-15C3-4AE9-B8A8-BFBF2835DD87}" srcOrd="0" destOrd="0" presId="urn:microsoft.com/office/officeart/2008/layout/PictureStrips"/>
    <dgm:cxn modelId="{6F79B419-1C98-49C6-AA2B-FF1FFBF4EB32}" type="presParOf" srcId="{38CB017F-DBE7-4D40-9D75-D563B8742509}" destId="{0F006FAC-F8BC-43ED-BA49-2C475681E27C}" srcOrd="1" destOrd="0" presId="urn:microsoft.com/office/officeart/2008/layout/PictureStrips"/>
    <dgm:cxn modelId="{B3C044CA-77F7-4965-9CF4-BEBFCCAB0CD5}" type="presParOf" srcId="{CB749A58-15DC-4E65-89BA-FAC097563F1E}" destId="{7E26AD9C-DA77-4515-9A4F-9BE7844BE993}" srcOrd="15" destOrd="0" presId="urn:microsoft.com/office/officeart/2008/layout/PictureStrips"/>
    <dgm:cxn modelId="{8FB9B919-7D69-493A-9D4C-870F7727B123}" type="presParOf" srcId="{CB749A58-15DC-4E65-89BA-FAC097563F1E}" destId="{A1CEC053-742A-4457-9920-B88CEECB1D2D}" srcOrd="16" destOrd="0" presId="urn:microsoft.com/office/officeart/2008/layout/PictureStrips"/>
    <dgm:cxn modelId="{586A8535-A427-41A9-98CC-FF110B278CD8}" type="presParOf" srcId="{A1CEC053-742A-4457-9920-B88CEECB1D2D}" destId="{79722443-2B0E-4F43-9B3B-14882DEF9811}" srcOrd="0" destOrd="0" presId="urn:microsoft.com/office/officeart/2008/layout/PictureStrips"/>
    <dgm:cxn modelId="{A5C7F333-D99F-414C-B13F-BAABA4123C58}" type="presParOf" srcId="{A1CEC053-742A-4457-9920-B88CEECB1D2D}" destId="{7208155C-E7F5-4D63-8D62-521A25F6A4A6}" srcOrd="1" destOrd="0" presId="urn:microsoft.com/office/officeart/2008/layout/PictureStrips"/>
    <dgm:cxn modelId="{C9FFC400-AABF-41C7-8065-88A228E0AC9A}" type="presParOf" srcId="{CB749A58-15DC-4E65-89BA-FAC097563F1E}" destId="{E79D4704-8B5A-4D3C-95A5-866B224B017E}" srcOrd="17" destOrd="0" presId="urn:microsoft.com/office/officeart/2008/layout/PictureStrips"/>
    <dgm:cxn modelId="{95615BE6-0018-4228-A8C8-676C41FF1767}" type="presParOf" srcId="{CB749A58-15DC-4E65-89BA-FAC097563F1E}" destId="{CA6DB9E7-E81C-4067-9284-32D9662E11C9}" srcOrd="18" destOrd="0" presId="urn:microsoft.com/office/officeart/2008/layout/PictureStrips"/>
    <dgm:cxn modelId="{108E7271-F53A-45A9-AE10-D5863B2C7587}" type="presParOf" srcId="{CA6DB9E7-E81C-4067-9284-32D9662E11C9}" destId="{040E045F-20D5-4A36-BC08-55A68F2FDEC1}" srcOrd="0" destOrd="0" presId="urn:microsoft.com/office/officeart/2008/layout/PictureStrips"/>
    <dgm:cxn modelId="{BE77F1F2-CA3D-4C39-9671-86E315C9EEAF}" type="presParOf" srcId="{CA6DB9E7-E81C-4067-9284-32D9662E11C9}" destId="{3A558EA0-A372-4835-B20B-9B164F1E6580}" srcOrd="1" destOrd="0" presId="urn:microsoft.com/office/officeart/2008/layout/PictureStrips"/>
    <dgm:cxn modelId="{EA414175-3C5B-4414-A778-3F24030BC830}" type="presParOf" srcId="{CB749A58-15DC-4E65-89BA-FAC097563F1E}" destId="{41CEDA96-DE30-4F07-84AF-3045EA7A01A7}" srcOrd="19" destOrd="0" presId="urn:microsoft.com/office/officeart/2008/layout/PictureStrips"/>
    <dgm:cxn modelId="{0CBACF17-A8AB-4B95-AD71-8C105A2D781E}" type="presParOf" srcId="{CB749A58-15DC-4E65-89BA-FAC097563F1E}" destId="{9BF4FD64-8260-443A-AFCB-10B9CCBB24E3}" srcOrd="20" destOrd="0" presId="urn:microsoft.com/office/officeart/2008/layout/PictureStrips"/>
    <dgm:cxn modelId="{5C43DDBF-6E21-4720-9831-356C970F6164}" type="presParOf" srcId="{9BF4FD64-8260-443A-AFCB-10B9CCBB24E3}" destId="{BA0F7013-D101-4754-844E-60E0010FDDDB}" srcOrd="0" destOrd="0" presId="urn:microsoft.com/office/officeart/2008/layout/PictureStrips"/>
    <dgm:cxn modelId="{B1FF7E68-AC4E-465F-B448-2030644D0EAE}" type="presParOf" srcId="{9BF4FD64-8260-443A-AFCB-10B9CCBB24E3}" destId="{2D6F7594-278F-4890-B2D5-3AE588B9A83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21D38-5F4E-4DD7-81FB-07EADD3B0EC7}">
      <dsp:nvSpPr>
        <dsp:cNvPr id="0" name=""/>
        <dsp:cNvSpPr/>
      </dsp:nvSpPr>
      <dsp:spPr>
        <a:xfrm>
          <a:off x="309172" y="2675375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Ahmad Rafay Alam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309172" y="2675375"/>
        <a:ext cx="3205376" cy="1001680"/>
      </dsp:txXfrm>
    </dsp:sp>
    <dsp:sp modelId="{19914B19-3474-4B06-B7A1-EDB27329A8BD}">
      <dsp:nvSpPr>
        <dsp:cNvPr id="0" name=""/>
        <dsp:cNvSpPr/>
      </dsp:nvSpPr>
      <dsp:spPr>
        <a:xfrm>
          <a:off x="175603" y="2530691"/>
          <a:ext cx="701176" cy="1051764"/>
        </a:xfrm>
        <a:prstGeom prst="flowChartProcess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4596E-04AD-483C-AF5F-E0BDC2BBE2B9}">
      <dsp:nvSpPr>
        <dsp:cNvPr id="0" name=""/>
        <dsp:cNvSpPr/>
      </dsp:nvSpPr>
      <dsp:spPr>
        <a:xfrm>
          <a:off x="440640" y="3920574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Aftab Nabi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440640" y="3920574"/>
        <a:ext cx="3205376" cy="1001680"/>
      </dsp:txXfrm>
    </dsp:sp>
    <dsp:sp modelId="{BAB9F424-27B0-408D-967B-EC51D768567A}">
      <dsp:nvSpPr>
        <dsp:cNvPr id="0" name=""/>
        <dsp:cNvSpPr/>
      </dsp:nvSpPr>
      <dsp:spPr>
        <a:xfrm>
          <a:off x="183776" y="3870491"/>
          <a:ext cx="701176" cy="105176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4C818-16AB-4EEE-8C9C-3DEDE7F0D0E8}">
      <dsp:nvSpPr>
        <dsp:cNvPr id="0" name=""/>
        <dsp:cNvSpPr/>
      </dsp:nvSpPr>
      <dsp:spPr>
        <a:xfrm>
          <a:off x="324782" y="236244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Amjad Waheed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(FOUNDER)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324782" y="236244"/>
        <a:ext cx="3205376" cy="1001680"/>
      </dsp:txXfrm>
    </dsp:sp>
    <dsp:sp modelId="{189A2C98-A5D3-4D4A-BCDA-076D427EAD86}">
      <dsp:nvSpPr>
        <dsp:cNvPr id="0" name=""/>
        <dsp:cNvSpPr/>
      </dsp:nvSpPr>
      <dsp:spPr>
        <a:xfrm>
          <a:off x="177540" y="105260"/>
          <a:ext cx="701176" cy="10517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03AEA-A92A-41DC-8555-F6F46EA5AB87}">
      <dsp:nvSpPr>
        <dsp:cNvPr id="0" name=""/>
        <dsp:cNvSpPr/>
      </dsp:nvSpPr>
      <dsp:spPr>
        <a:xfrm>
          <a:off x="7529531" y="2591783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Kazim Hassan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7529531" y="2591783"/>
        <a:ext cx="3205376" cy="1001680"/>
      </dsp:txXfrm>
    </dsp:sp>
    <dsp:sp modelId="{321F9B1D-20F6-485F-AAE3-5EE341E1BF5A}">
      <dsp:nvSpPr>
        <dsp:cNvPr id="0" name=""/>
        <dsp:cNvSpPr/>
      </dsp:nvSpPr>
      <dsp:spPr>
        <a:xfrm>
          <a:off x="7267976" y="2588298"/>
          <a:ext cx="658607" cy="10555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41A9F-C341-4CDE-A0E9-39ACF86BEFF8}">
      <dsp:nvSpPr>
        <dsp:cNvPr id="0" name=""/>
        <dsp:cNvSpPr/>
      </dsp:nvSpPr>
      <dsp:spPr>
        <a:xfrm>
          <a:off x="3886548" y="2751135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Kemal Shoaib (Late)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3886548" y="2751135"/>
        <a:ext cx="3205376" cy="1001680"/>
      </dsp:txXfrm>
    </dsp:sp>
    <dsp:sp modelId="{70CDB804-779F-4906-AFCC-0914ABBBD049}">
      <dsp:nvSpPr>
        <dsp:cNvPr id="0" name=""/>
        <dsp:cNvSpPr/>
      </dsp:nvSpPr>
      <dsp:spPr>
        <a:xfrm>
          <a:off x="3698269" y="2606567"/>
          <a:ext cx="701176" cy="10517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89839-9FAC-457F-ABF9-FEC59E7681D8}">
      <dsp:nvSpPr>
        <dsp:cNvPr id="0" name=""/>
        <dsp:cNvSpPr/>
      </dsp:nvSpPr>
      <dsp:spPr>
        <a:xfrm>
          <a:off x="3763509" y="236407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Khalid Aziz Mirza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3763509" y="236407"/>
        <a:ext cx="3205376" cy="1001680"/>
      </dsp:txXfrm>
    </dsp:sp>
    <dsp:sp modelId="{52576832-3A4B-45AB-BDA3-6EB5F398E09C}">
      <dsp:nvSpPr>
        <dsp:cNvPr id="0" name=""/>
        <dsp:cNvSpPr/>
      </dsp:nvSpPr>
      <dsp:spPr>
        <a:xfrm>
          <a:off x="3629951" y="62202"/>
          <a:ext cx="701176" cy="105176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AC60E-B1E9-4974-8899-252DD44A7FA3}">
      <dsp:nvSpPr>
        <dsp:cNvPr id="0" name=""/>
        <dsp:cNvSpPr/>
      </dsp:nvSpPr>
      <dsp:spPr>
        <a:xfrm>
          <a:off x="7420396" y="1400964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Mohammad Akmal Wasim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7420396" y="1400964"/>
        <a:ext cx="3205376" cy="1001680"/>
      </dsp:txXfrm>
    </dsp:sp>
    <dsp:sp modelId="{678B097D-D6CA-4D82-A39E-8A3BA591FCAD}">
      <dsp:nvSpPr>
        <dsp:cNvPr id="0" name=""/>
        <dsp:cNvSpPr/>
      </dsp:nvSpPr>
      <dsp:spPr>
        <a:xfrm>
          <a:off x="7218433" y="1311174"/>
          <a:ext cx="701176" cy="10517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4863A-15C3-4AE9-B8A8-BFBF2835DD87}">
      <dsp:nvSpPr>
        <dsp:cNvPr id="0" name=""/>
        <dsp:cNvSpPr/>
      </dsp:nvSpPr>
      <dsp:spPr>
        <a:xfrm>
          <a:off x="406760" y="1437121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Nasim Beg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406760" y="1437121"/>
        <a:ext cx="3205376" cy="1001680"/>
      </dsp:txXfrm>
    </dsp:sp>
    <dsp:sp modelId="{0F006FAC-F8BC-43ED-BA49-2C475681E27C}">
      <dsp:nvSpPr>
        <dsp:cNvPr id="0" name=""/>
        <dsp:cNvSpPr/>
      </dsp:nvSpPr>
      <dsp:spPr>
        <a:xfrm>
          <a:off x="218470" y="1340027"/>
          <a:ext cx="701176" cy="95659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22443-2B0E-4F43-9B3B-14882DEF9811}">
      <dsp:nvSpPr>
        <dsp:cNvPr id="0" name=""/>
        <dsp:cNvSpPr/>
      </dsp:nvSpPr>
      <dsp:spPr>
        <a:xfrm>
          <a:off x="3841144" y="1352012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Nasira Iqbal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3841144" y="1352012"/>
        <a:ext cx="3205376" cy="1001680"/>
      </dsp:txXfrm>
    </dsp:sp>
    <dsp:sp modelId="{7208155C-E7F5-4D63-8D62-521A25F6A4A6}">
      <dsp:nvSpPr>
        <dsp:cNvPr id="0" name=""/>
        <dsp:cNvSpPr/>
      </dsp:nvSpPr>
      <dsp:spPr>
        <a:xfrm>
          <a:off x="3666529" y="1330663"/>
          <a:ext cx="701176" cy="10517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E045F-20D5-4A36-BC08-55A68F2FDEC1}">
      <dsp:nvSpPr>
        <dsp:cNvPr id="0" name=""/>
        <dsp:cNvSpPr/>
      </dsp:nvSpPr>
      <dsp:spPr>
        <a:xfrm>
          <a:off x="7339116" y="124221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 dirty="0">
              <a:latin typeface="Albert Sans" panose="020B0604020202020204" charset="0"/>
            </a:rPr>
            <a:t>Nasir Aslam Zahid </a:t>
          </a:r>
          <a:endParaRPr lang="en-PK" sz="1200" b="1" kern="1200" dirty="0">
            <a:latin typeface="Albert Sans" panose="020B0604020202020204" charset="0"/>
          </a:endParaRPr>
        </a:p>
      </dsp:txBody>
      <dsp:txXfrm>
        <a:off x="7339116" y="124221"/>
        <a:ext cx="3205376" cy="1001680"/>
      </dsp:txXfrm>
    </dsp:sp>
    <dsp:sp modelId="{3A558EA0-A372-4835-B20B-9B164F1E6580}">
      <dsp:nvSpPr>
        <dsp:cNvPr id="0" name=""/>
        <dsp:cNvSpPr/>
      </dsp:nvSpPr>
      <dsp:spPr>
        <a:xfrm>
          <a:off x="7174861" y="75437"/>
          <a:ext cx="701176" cy="1051764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F7013-D101-4754-844E-60E0010FDDDB}">
      <dsp:nvSpPr>
        <dsp:cNvPr id="0" name=""/>
        <dsp:cNvSpPr/>
      </dsp:nvSpPr>
      <dsp:spPr>
        <a:xfrm>
          <a:off x="3836071" y="3995916"/>
          <a:ext cx="3205376" cy="10016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471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K" sz="1200" b="1" i="0" kern="1200" baseline="0">
              <a:latin typeface="Albert Sans" panose="020B0604020202020204" charset="0"/>
            </a:rPr>
            <a:t>Salima Hashmi </a:t>
          </a:r>
          <a:endParaRPr lang="en-PK" sz="1200" b="1" kern="1200">
            <a:latin typeface="Albert Sans" panose="020B0604020202020204" charset="0"/>
          </a:endParaRPr>
        </a:p>
      </dsp:txBody>
      <dsp:txXfrm>
        <a:off x="3836071" y="3995916"/>
        <a:ext cx="3205376" cy="1001680"/>
      </dsp:txXfrm>
    </dsp:sp>
    <dsp:sp modelId="{2D6F7594-278F-4890-B2D5-3AE588B9A83D}">
      <dsp:nvSpPr>
        <dsp:cNvPr id="0" name=""/>
        <dsp:cNvSpPr/>
      </dsp:nvSpPr>
      <dsp:spPr>
        <a:xfrm>
          <a:off x="3702431" y="3851228"/>
          <a:ext cx="701176" cy="105176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22C6B-B10D-FC42-99BD-EFBE9ED998C8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C53A0-2E2D-AA4A-BF02-6C58A727F491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92233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>
          <a:extLst>
            <a:ext uri="{FF2B5EF4-FFF2-40B4-BE49-F238E27FC236}">
              <a16:creationId xmlns:a16="http://schemas.microsoft.com/office/drawing/2014/main" id="{23014078-4EF5-479E-42D4-29974FA8D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7d8300d1b3_1_119:notes">
            <a:extLst>
              <a:ext uri="{FF2B5EF4-FFF2-40B4-BE49-F238E27FC236}">
                <a16:creationId xmlns:a16="http://schemas.microsoft.com/office/drawing/2014/main" id="{9352DFCC-02D7-3233-C1ED-DDA85EE41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7d8300d1b3_1_119:notes">
            <a:extLst>
              <a:ext uri="{FF2B5EF4-FFF2-40B4-BE49-F238E27FC236}">
                <a16:creationId xmlns:a16="http://schemas.microsoft.com/office/drawing/2014/main" id="{2873A119-585F-3CC5-3762-0BC1FFF7C4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13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7d8300d1b3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7d8300d1b3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53A0-2E2D-AA4A-BF02-6C58A727F491}" type="slidenum">
              <a:rPr lang="en-PK" smtClean="0"/>
              <a:t>25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7209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53A0-2E2D-AA4A-BF02-6C58A727F491}" type="slidenum">
              <a:rPr lang="en-PK" smtClean="0"/>
              <a:t>27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5062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53A0-2E2D-AA4A-BF02-6C58A727F491}" type="slidenum">
              <a:rPr lang="en-PK" smtClean="0"/>
              <a:t>28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22263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53A0-2E2D-AA4A-BF02-6C58A727F491}" type="slidenum">
              <a:rPr lang="en-PK" smtClean="0"/>
              <a:t>35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0471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06C3E-AC42-766E-5B10-860DF155B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FFAEF-2889-204E-8278-1C37DD20B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1D7B-6E79-3E1E-F58F-225FDDCA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4F38A-7A03-5196-EE01-AF55EE3A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55598-FD97-8884-F9D9-4F1122A9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8475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5B94-8343-BCD3-EB15-8FC91969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693DF-2104-D904-60D9-A6E5EE801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2756-2506-54D6-FED2-EECD7E8C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79467-4F5C-ACAD-C285-E22802DC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77827-FD38-878E-D2DD-7B73741D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530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A7A70-1286-142A-3500-D7AF6CB5D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A740B-F105-6D8A-1CFD-D6F5A0150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7C54-B57B-58FD-00C3-24BADB8A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0146-3225-FC8F-43D6-7FFBC946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7E922-9C6B-77D8-CA5E-241D671E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4665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360267" y="2809344"/>
            <a:ext cx="5881200" cy="19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Albert Sans" panose="020B060402020202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360267" y="5056421"/>
            <a:ext cx="58812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440700" y="1326191"/>
            <a:ext cx="1800800" cy="11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500"/>
              <a:buNone/>
              <a:defRPr sz="8000" b="1">
                <a:solidFill>
                  <a:schemeClr val="lt2"/>
                </a:solidFill>
                <a:latin typeface="Futura 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9071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0800" y="7200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1696217" y="3554705"/>
            <a:ext cx="3754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1696217" y="4043872"/>
            <a:ext cx="3754800" cy="14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6740983" y="3554705"/>
            <a:ext cx="3754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o SemiBold"/>
              <a:buNone/>
              <a:defRPr sz="2667">
                <a:latin typeface="Aleo SemiBold"/>
                <a:ea typeface="Aleo SemiBold"/>
                <a:cs typeface="Aleo SemiBold"/>
                <a:sym typeface="Aleo SemiBold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6740983" y="4043872"/>
            <a:ext cx="3754800" cy="14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" name="Google Shape;28;p5"/>
          <p:cNvCxnSpPr/>
          <p:nvPr/>
        </p:nvCxnSpPr>
        <p:spPr>
          <a:xfrm>
            <a:off x="585600" y="6463517"/>
            <a:ext cx="1102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" name="Google Shape;30;p5"/>
          <p:cNvGrpSpPr/>
          <p:nvPr/>
        </p:nvGrpSpPr>
        <p:grpSpPr>
          <a:xfrm>
            <a:off x="72996" y="5330348"/>
            <a:ext cx="1072409" cy="1601107"/>
            <a:chOff x="2619075" y="1114425"/>
            <a:chExt cx="407100" cy="607800"/>
          </a:xfrm>
        </p:grpSpPr>
        <p:sp>
          <p:nvSpPr>
            <p:cNvPr id="31" name="Google Shape;31;p5"/>
            <p:cNvSpPr/>
            <p:nvPr/>
          </p:nvSpPr>
          <p:spPr>
            <a:xfrm>
              <a:off x="2804675" y="1237150"/>
              <a:ext cx="36225" cy="485075"/>
            </a:xfrm>
            <a:custGeom>
              <a:avLst/>
              <a:gdLst/>
              <a:ahLst/>
              <a:cxnLst/>
              <a:rect l="l" t="t" r="r" b="b"/>
              <a:pathLst>
                <a:path w="1449" h="19403" extrusionOk="0">
                  <a:moveTo>
                    <a:pt x="909" y="1"/>
                  </a:moveTo>
                  <a:lnTo>
                    <a:pt x="843" y="1172"/>
                  </a:lnTo>
                  <a:lnTo>
                    <a:pt x="1" y="19403"/>
                  </a:lnTo>
                  <a:lnTo>
                    <a:pt x="1" y="19403"/>
                  </a:lnTo>
                  <a:lnTo>
                    <a:pt x="540" y="19324"/>
                  </a:lnTo>
                  <a:lnTo>
                    <a:pt x="553" y="19324"/>
                  </a:lnTo>
                  <a:lnTo>
                    <a:pt x="1449" y="172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2619075" y="1114425"/>
              <a:ext cx="407100" cy="286625"/>
            </a:xfrm>
            <a:custGeom>
              <a:avLst/>
              <a:gdLst/>
              <a:ahLst/>
              <a:cxnLst/>
              <a:rect l="l" t="t" r="r" b="b"/>
              <a:pathLst>
                <a:path w="16284" h="11465" extrusionOk="0">
                  <a:moveTo>
                    <a:pt x="751" y="0"/>
                  </a:moveTo>
                  <a:lnTo>
                    <a:pt x="1" y="10767"/>
                  </a:lnTo>
                  <a:lnTo>
                    <a:pt x="16165" y="11465"/>
                  </a:lnTo>
                  <a:lnTo>
                    <a:pt x="16283" y="816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5"/>
          <p:cNvGrpSpPr/>
          <p:nvPr/>
        </p:nvGrpSpPr>
        <p:grpSpPr>
          <a:xfrm flipH="1">
            <a:off x="11053890" y="5398231"/>
            <a:ext cx="1072409" cy="1601107"/>
            <a:chOff x="2619075" y="1114425"/>
            <a:chExt cx="407100" cy="607800"/>
          </a:xfrm>
        </p:grpSpPr>
        <p:sp>
          <p:nvSpPr>
            <p:cNvPr id="34" name="Google Shape;34;p5"/>
            <p:cNvSpPr/>
            <p:nvPr/>
          </p:nvSpPr>
          <p:spPr>
            <a:xfrm>
              <a:off x="2804675" y="1237150"/>
              <a:ext cx="36225" cy="485075"/>
            </a:xfrm>
            <a:custGeom>
              <a:avLst/>
              <a:gdLst/>
              <a:ahLst/>
              <a:cxnLst/>
              <a:rect l="l" t="t" r="r" b="b"/>
              <a:pathLst>
                <a:path w="1449" h="19403" extrusionOk="0">
                  <a:moveTo>
                    <a:pt x="909" y="1"/>
                  </a:moveTo>
                  <a:lnTo>
                    <a:pt x="843" y="1172"/>
                  </a:lnTo>
                  <a:lnTo>
                    <a:pt x="1" y="19403"/>
                  </a:lnTo>
                  <a:lnTo>
                    <a:pt x="1" y="19403"/>
                  </a:lnTo>
                  <a:lnTo>
                    <a:pt x="540" y="19324"/>
                  </a:lnTo>
                  <a:lnTo>
                    <a:pt x="553" y="19324"/>
                  </a:lnTo>
                  <a:lnTo>
                    <a:pt x="1449" y="172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2619075" y="1114425"/>
              <a:ext cx="407100" cy="286625"/>
            </a:xfrm>
            <a:custGeom>
              <a:avLst/>
              <a:gdLst/>
              <a:ahLst/>
              <a:cxnLst/>
              <a:rect l="l" t="t" r="r" b="b"/>
              <a:pathLst>
                <a:path w="16284" h="11465" extrusionOk="0">
                  <a:moveTo>
                    <a:pt x="751" y="0"/>
                  </a:moveTo>
                  <a:lnTo>
                    <a:pt x="1" y="10767"/>
                  </a:lnTo>
                  <a:lnTo>
                    <a:pt x="16165" y="11465"/>
                  </a:lnTo>
                  <a:lnTo>
                    <a:pt x="16283" y="816"/>
                  </a:lnTo>
                  <a:lnTo>
                    <a:pt x="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06CEACA-9305-F0E0-A72A-6EF29A2A9752}"/>
              </a:ext>
            </a:extLst>
          </p:cNvPr>
          <p:cNvCxnSpPr>
            <a:cxnSpLocks/>
          </p:cNvCxnSpPr>
          <p:nvPr userDrawn="1"/>
        </p:nvCxnSpPr>
        <p:spPr>
          <a:xfrm>
            <a:off x="380180" y="367070"/>
            <a:ext cx="0" cy="576828"/>
          </a:xfrm>
          <a:prstGeom prst="line">
            <a:avLst/>
          </a:prstGeom>
          <a:ln w="57150">
            <a:solidFill>
              <a:srgbClr val="0D2E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15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3C9D-D3AC-62C4-3E0B-877E8BDB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88339-7D86-3CED-B57E-FBDFA051E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144BE-DBF2-E446-A372-14E87032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6FFC7-B6F8-821F-14A8-9E9D000D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0A48F-9EE8-8CB0-26A5-323856F7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4975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146C-270D-5C2B-A496-01BED77B1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9B367-A740-4FCE-7E65-AED065304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51B40-747C-C4D6-3CD5-AF14FB26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7F9B6-EE1A-1E02-B407-852EAB8E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DCA64-A3AD-D4CB-C841-626BF6E0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5589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D0BC-E5B8-B568-B978-122EAEDD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4A20-1CBD-97C9-6BD1-8D6919877D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1B126-31FE-0FAE-26E8-B4E7F6B5C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AA817-3031-56B1-4979-4AD10C6E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606C3-D13F-949C-64B3-6FE6A360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61F3B-7BE4-3A75-62A1-87319C0E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2604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F981-B9F5-ABB5-C4EA-AD50579E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BAFDA-77EC-68A8-DA78-9CECC299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F8163B-8960-CFAF-9C3A-B6A91BC67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089A8-FCAE-9636-62E0-5E62186F4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63DF1-D826-E042-1F0F-DCFF442DF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C1ABB5-C9BC-F029-4190-C3FEA6A0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6EEA01-8437-8FE1-DA46-73F0B37D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18F530-4D5D-5904-9EA3-E29B03C3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7333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BA3F-08C5-0068-9AC0-44992E4A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D9A5E-EB78-162C-3138-2024E150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EC3ED-7CEC-F7F7-D80B-C4D0A483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D363E-E8EE-AD51-64B7-4A67B1BE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4402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7F679-E471-2520-F94E-FA644FA8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61856-1F9B-F536-EE6C-A63F080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8D894-3F33-2D01-A136-B96DE0FA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648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32F5-3C0F-83D4-153C-CE8F10D9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5F5B1-B3B8-2A9A-4B43-13CDF6050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D7B45-FF79-F413-5436-A59D17CA9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A056B-745A-187C-287C-4C74FEB7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2E3F4-F46C-6852-A411-02E54D89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AED17-E26D-E5C0-3C8C-1CFF7018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7366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5E7C-6DAD-C0A6-B9F9-2673A25E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0BE48-8D28-43DF-1EAE-C695F1BEF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71815-C420-558E-FDEC-6BFF1B83D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56258-82C9-FDBA-CCA5-D400562A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C46CE-4F77-5F8A-7B3C-AAFE7DDA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F227B-8F08-34F2-E6D7-14A2E6F79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0303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8BBA4-A01B-A9CB-19B4-26636E4E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8051F-C44C-A60C-B328-9D704E0DC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176D0-D522-4798-A5CD-391212656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5FF20E-8671-0544-885F-69B885105A04}" type="datetimeFigureOut">
              <a:rPr lang="en-PK" smtClean="0"/>
              <a:t>13/06/2026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BF6B5-A6E9-ECB1-BB98-D2944E3A1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E6CA2-F0CC-F42F-ECF7-92DC0B6B7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360174-057C-224B-BBCC-E0AF25A850E3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823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FAE05-EA93-0161-C1AE-4E14DDF62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406511"/>
            <a:ext cx="9681882" cy="739880"/>
          </a:xfrm>
        </p:spPr>
        <p:txBody>
          <a:bodyPr anchor="b">
            <a:noAutofit/>
          </a:bodyPr>
          <a:lstStyle/>
          <a:p>
            <a:r>
              <a:rPr lang="en-PK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PILAP </a:t>
            </a:r>
            <a:br>
              <a:rPr lang="en-PK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PK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Coffee, Constitution and Conversation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50405-9420-AFC3-093E-697CE56F4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146391"/>
            <a:ext cx="7315199" cy="365125"/>
          </a:xfrm>
        </p:spPr>
        <p:txBody>
          <a:bodyPr anchor="t">
            <a:noAutofit/>
          </a:bodyPr>
          <a:lstStyle/>
          <a:p>
            <a:r>
              <a:rPr lang="en-PK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Thursday June 11th, 2026</a:t>
            </a:r>
          </a:p>
        </p:txBody>
      </p:sp>
      <p:pic>
        <p:nvPicPr>
          <p:cNvPr id="6146" name="Picture 2" descr="Coffee Conversations Ep.1: Agree, Argue or Accept / Barry-Wehmiller">
            <a:extLst>
              <a:ext uri="{FF2B5EF4-FFF2-40B4-BE49-F238E27FC236}">
                <a16:creationId xmlns:a16="http://schemas.microsoft.com/office/drawing/2014/main" id="{DC2CE664-5252-6191-49A4-BD950D03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"/>
          <a:stretch>
            <a:fillRect/>
          </a:stretch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E464C8-F928-947F-DB20-F3D22FA1E96F}"/>
              </a:ext>
            </a:extLst>
          </p:cNvPr>
          <p:cNvSpPr/>
          <p:nvPr/>
        </p:nvSpPr>
        <p:spPr>
          <a:xfrm rot="19429162">
            <a:off x="10455608" y="-1788723"/>
            <a:ext cx="3108080" cy="7192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6" name="Picture 8" descr="PILAP – Public Interest Law Association ...">
            <a:extLst>
              <a:ext uri="{FF2B5EF4-FFF2-40B4-BE49-F238E27FC236}">
                <a16:creationId xmlns:a16="http://schemas.microsoft.com/office/drawing/2014/main" id="{EC7E067C-492C-9BD2-66EA-CF62AA27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47" y="246485"/>
            <a:ext cx="2007450" cy="8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7155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29838C8-2231-AA0D-AB4A-43A07B1B91AC}"/>
              </a:ext>
            </a:extLst>
          </p:cNvPr>
          <p:cNvGraphicFramePr/>
          <p:nvPr/>
        </p:nvGraphicFramePr>
        <p:xfrm>
          <a:off x="1191539" y="1201143"/>
          <a:ext cx="10734908" cy="506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F38641-5EFD-107D-774E-259DDBA2EC0A}"/>
              </a:ext>
            </a:extLst>
          </p:cNvPr>
          <p:cNvSpPr txBox="1"/>
          <p:nvPr/>
        </p:nvSpPr>
        <p:spPr>
          <a:xfrm>
            <a:off x="605316" y="480495"/>
            <a:ext cx="113216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Futura"/>
                <a:cs typeface="Poppins"/>
              </a:rPr>
              <a:t>PILAP FOUNDING MEMBERS</a:t>
            </a:r>
          </a:p>
        </p:txBody>
      </p:sp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3E4EE1-D34F-0561-474D-121465BF0831}"/>
              </a:ext>
            </a:extLst>
          </p:cNvPr>
          <p:cNvSpPr/>
          <p:nvPr/>
        </p:nvSpPr>
        <p:spPr>
          <a:xfrm>
            <a:off x="441432" y="1595421"/>
            <a:ext cx="115718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PILAP is </a:t>
            </a:r>
            <a:r>
              <a:rPr lang="en-GB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a </a:t>
            </a:r>
            <a:r>
              <a:rPr lang="en-GB" sz="32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platform dedicated on </a:t>
            </a:r>
            <a:r>
              <a:rPr lang="en-GB" sz="3200" b="1" i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BRIDGING THE GAP </a:t>
            </a:r>
            <a:r>
              <a:rPr lang="en-GB" sz="32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between </a:t>
            </a:r>
            <a:r>
              <a:rPr lang="en-GB" sz="3200" b="1" i="0" u="sng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constitutional guarantees</a:t>
            </a:r>
            <a:r>
              <a:rPr lang="en-GB" sz="3200" b="1" i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 </a:t>
            </a:r>
            <a:r>
              <a:rPr lang="en-GB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and</a:t>
            </a:r>
            <a:r>
              <a:rPr lang="en-GB" sz="32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 the </a:t>
            </a:r>
          </a:p>
          <a:p>
            <a:pPr algn="ctr"/>
            <a:r>
              <a:rPr lang="en-GB" sz="3200" b="1" i="0" u="sng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daily realities faced by citizens</a:t>
            </a:r>
            <a:r>
              <a:rPr lang="en-GB" sz="3200" b="1" i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ogle Sans Text"/>
              </a:rPr>
              <a:t>. </a:t>
            </a:r>
            <a:endParaRPr lang="en-PK" sz="3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 descr="Why We Exist - SUBTRACTING THE STIGMA">
            <a:extLst>
              <a:ext uri="{FF2B5EF4-FFF2-40B4-BE49-F238E27FC236}">
                <a16:creationId xmlns:a16="http://schemas.microsoft.com/office/drawing/2014/main" id="{F572EFD4-C360-C517-8F87-958AE14AD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26630" r="12581" b="32158"/>
          <a:stretch>
            <a:fillRect/>
          </a:stretch>
        </p:blipFill>
        <p:spPr bwMode="auto">
          <a:xfrm>
            <a:off x="0" y="-33689"/>
            <a:ext cx="6059488" cy="162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130E97-D65A-AAB9-EFE0-FD6094F265BB}"/>
              </a:ext>
            </a:extLst>
          </p:cNvPr>
          <p:cNvSpPr txBox="1"/>
          <p:nvPr/>
        </p:nvSpPr>
        <p:spPr>
          <a:xfrm>
            <a:off x="441432" y="3750823"/>
            <a:ext cx="2984500" cy="305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RIGHT TO LIFE</a:t>
            </a:r>
            <a:endParaRPr lang="en-PK" sz="1600" b="1" i="1" kern="100" dirty="0">
              <a:solidFill>
                <a:schemeClr val="accent2">
                  <a:lumMod val="75000"/>
                </a:schemeClr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RIGHT TO LIBERTY</a:t>
            </a:r>
            <a:endParaRPr lang="en-PK" sz="1600" b="1" i="1" kern="100" dirty="0">
              <a:solidFill>
                <a:schemeClr val="accent2">
                  <a:lumMod val="75000"/>
                </a:schemeClr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RIGHT TO FAIR TRIAL</a:t>
            </a:r>
            <a:endParaRPr lang="en-PK" sz="1600" b="1" i="1" kern="100" dirty="0">
              <a:solidFill>
                <a:schemeClr val="accent2">
                  <a:lumMod val="75000"/>
                </a:schemeClr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RIGHT TO DIGNITY</a:t>
            </a:r>
            <a:endParaRPr lang="en-PK" sz="1600" b="1" i="1" kern="100" dirty="0">
              <a:solidFill>
                <a:schemeClr val="accent2">
                  <a:lumMod val="75000"/>
                </a:schemeClr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  <a:cs typeface="Times New Roman" panose="02020603050405020304" pitchFamily="18" charset="0"/>
              </a:rPr>
              <a:t>TO PRIVACY</a:t>
            </a:r>
            <a:endParaRPr lang="en-PK" sz="1600" b="1" i="1" kern="0" dirty="0">
              <a:solidFill>
                <a:schemeClr val="accent2">
                  <a:lumMod val="75000"/>
                </a:schemeClr>
              </a:solidFill>
              <a:latin typeface="Rockwell Nova" panose="020605030202050204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  <a:cs typeface="Times New Roman" panose="02020603050405020304" pitchFamily="18" charset="0"/>
              </a:rPr>
              <a:t>RIGHT TO ASSEMBLY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1600" b="1" i="1" kern="0" dirty="0">
                <a:solidFill>
                  <a:schemeClr val="accent2">
                    <a:lumMod val="75000"/>
                  </a:schemeClr>
                </a:solidFill>
                <a:latin typeface="Rockwell Nova" panose="02060503020205020403" pitchFamily="18" charset="0"/>
                <a:cs typeface="Times New Roman" panose="02020603050405020304" pitchFamily="18" charset="0"/>
              </a:rPr>
              <a:t>EQUAL BEFORE THE LAW</a:t>
            </a:r>
            <a:endParaRPr lang="en-PK" sz="1600" b="1" i="1" kern="0" dirty="0">
              <a:solidFill>
                <a:schemeClr val="accent2">
                  <a:lumMod val="75000"/>
                </a:schemeClr>
              </a:solidFill>
              <a:latin typeface="Rockwell Nova" panose="020605030202050204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PK" sz="1600" b="1" i="1" kern="100" dirty="0">
              <a:solidFill>
                <a:schemeClr val="accent2">
                  <a:lumMod val="75000"/>
                </a:schemeClr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307B7-DED0-67F6-F0AF-F1046B9BEA0F}"/>
              </a:ext>
            </a:extLst>
          </p:cNvPr>
          <p:cNvSpPr txBox="1"/>
          <p:nvPr/>
        </p:nvSpPr>
        <p:spPr>
          <a:xfrm>
            <a:off x="7559568" y="3750823"/>
            <a:ext cx="4453755" cy="228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rgbClr val="A3181C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FORCED LABOUR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rgbClr val="A3181C"/>
                </a:solidFill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sz="1600" b="1" i="1" kern="0" dirty="0">
                <a:solidFill>
                  <a:srgbClr val="A3181C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 LABOUR</a:t>
            </a:r>
            <a:endParaRPr lang="en-PK" sz="1600" b="1" i="1" kern="100" dirty="0">
              <a:solidFill>
                <a:srgbClr val="A3181C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rgbClr val="A3181C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UNFAIR TRIAL</a:t>
            </a:r>
            <a:endParaRPr lang="en-PK" sz="1600" b="1" i="1" kern="100" dirty="0">
              <a:solidFill>
                <a:srgbClr val="A3181C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rgbClr val="A3181C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PUNISHMENT TWICE</a:t>
            </a:r>
            <a:endParaRPr lang="en-PK" sz="1600" b="1" i="1" kern="100" dirty="0">
              <a:solidFill>
                <a:srgbClr val="A3181C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rgbClr val="A3181C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FORCED TAX BY OTHER RELIGION</a:t>
            </a:r>
            <a:endParaRPr lang="en-PK" sz="1600" b="1" i="1" kern="100" dirty="0">
              <a:solidFill>
                <a:srgbClr val="A3181C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rgbClr val="A3181C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DISCRIMINATION </a:t>
            </a:r>
            <a:endParaRPr lang="en-PK" sz="1600" b="1" i="1" kern="100" dirty="0">
              <a:solidFill>
                <a:srgbClr val="A3181C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B69CFB-8B6D-21E5-2325-EFE610F39983}"/>
              </a:ext>
            </a:extLst>
          </p:cNvPr>
          <p:cNvSpPr txBox="1"/>
          <p:nvPr/>
        </p:nvSpPr>
        <p:spPr>
          <a:xfrm>
            <a:off x="3810000" y="3750823"/>
            <a:ext cx="3365500" cy="2673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MOVEMENT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ASSOCIATION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TRADE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SPEECH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RELIGION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EDUCATION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600" b="1" i="1" kern="0" dirty="0">
                <a:solidFill>
                  <a:schemeClr val="accent6"/>
                </a:solidFill>
                <a:effectLst/>
                <a:latin typeface="Rockwell Nova" panose="02060503020205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FREEDOM OF PROPERTY</a:t>
            </a:r>
            <a:endParaRPr lang="en-PK" sz="1600" b="1" i="1" kern="100" dirty="0">
              <a:solidFill>
                <a:schemeClr val="accent6"/>
              </a:solidFill>
              <a:effectLst/>
              <a:latin typeface="Rockwell Nova" panose="020605030202050204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729422-0AE4-82AB-4862-61D32AC2E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43" y="4120823"/>
            <a:ext cx="11571890" cy="19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50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14902-3558-5945-41DD-0FBA42AB8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05381-32AB-8986-E1CA-1A37102C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699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E82A4E-B890-4701-9351-81B7AB06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60"/>
          <a:stretch>
            <a:fillRect/>
          </a:stretch>
        </p:blipFill>
        <p:spPr>
          <a:xfrm>
            <a:off x="-36502" y="0"/>
            <a:ext cx="12191980" cy="68567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04E280-FF65-8DA3-9FF0-FFE3F167D92D}"/>
              </a:ext>
            </a:extLst>
          </p:cNvPr>
          <p:cNvGrpSpPr/>
          <p:nvPr/>
        </p:nvGrpSpPr>
        <p:grpSpPr>
          <a:xfrm>
            <a:off x="-36502" y="5336874"/>
            <a:ext cx="12191980" cy="1521126"/>
            <a:chOff x="-36502" y="5336874"/>
            <a:chExt cx="12191980" cy="15211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ADEE64B-9249-03E9-437C-B0381EAC4B2B}"/>
                </a:ext>
              </a:extLst>
            </p:cNvPr>
            <p:cNvSpPr/>
            <p:nvPr/>
          </p:nvSpPr>
          <p:spPr>
            <a:xfrm>
              <a:off x="-36502" y="5336874"/>
              <a:ext cx="12191980" cy="1470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965A68-F98B-B16A-CF81-9B4A0469E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586" r="3110"/>
            <a:stretch>
              <a:fillRect/>
            </a:stretch>
          </p:blipFill>
          <p:spPr>
            <a:xfrm>
              <a:off x="2729915" y="5336874"/>
              <a:ext cx="6227062" cy="1521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006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LAP – Public Interest Law Association of Pakistan.">
            <a:extLst>
              <a:ext uri="{FF2B5EF4-FFF2-40B4-BE49-F238E27FC236}">
                <a16:creationId xmlns:a16="http://schemas.microsoft.com/office/drawing/2014/main" id="{A78D0A8C-D6B0-F922-9267-AC931B15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1" y="299227"/>
            <a:ext cx="3192147" cy="138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E0223E-5537-A452-0C7E-85F125CE9CB0}"/>
              </a:ext>
            </a:extLst>
          </p:cNvPr>
          <p:cNvSpPr txBox="1"/>
          <p:nvPr/>
        </p:nvSpPr>
        <p:spPr>
          <a:xfrm>
            <a:off x="0" y="1814777"/>
            <a:ext cx="12192000" cy="748795"/>
          </a:xfrm>
          <a:prstGeom prst="rect">
            <a:avLst/>
          </a:prstGeom>
          <a:solidFill>
            <a:srgbClr val="2164A3"/>
          </a:solidFill>
        </p:spPr>
        <p:txBody>
          <a:bodyPr wrap="square">
            <a:spAutoFit/>
          </a:bodyPr>
          <a:lstStyle/>
          <a:p>
            <a:r>
              <a:rPr lang="en-GB" sz="213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  We are only 14 years old. We have a network of only 93 Citizens Assembly Members and </a:t>
            </a:r>
          </a:p>
          <a:p>
            <a:r>
              <a:rPr lang="en-GB" sz="2133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  another 60 active friend circle. Employs only 3 staff attorney/researcher/finance. </a:t>
            </a:r>
            <a:endParaRPr lang="en-PK" sz="2133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0BD6E-D8E3-0FE9-E7A4-0CE07E3A8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43356"/>
            <a:ext cx="10363200" cy="3186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9192E-5844-72D9-10B0-FA3B3A53F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15" y="2177958"/>
            <a:ext cx="6486325" cy="33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4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12279 0.157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uccess stories hi-res stock photography and images - Alamy">
            <a:extLst>
              <a:ext uri="{FF2B5EF4-FFF2-40B4-BE49-F238E27FC236}">
                <a16:creationId xmlns:a16="http://schemas.microsoft.com/office/drawing/2014/main" id="{FF1E539F-3B21-F4FD-0EEA-6CB2C3A35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2"/>
          <a:stretch>
            <a:fillRect/>
          </a:stretch>
        </p:blipFill>
        <p:spPr bwMode="auto">
          <a:xfrm>
            <a:off x="0" y="1168677"/>
            <a:ext cx="12192000" cy="45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66670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90390-C891-E042-340A-355CA288B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050" name="Picture 2" descr="Number 1 Generic Flat icon | Magnific (formerly Freepik)">
            <a:extLst>
              <a:ext uri="{FF2B5EF4-FFF2-40B4-BE49-F238E27FC236}">
                <a16:creationId xmlns:a16="http://schemas.microsoft.com/office/drawing/2014/main" id="{A27E61E1-3674-26F9-44CD-FF153682A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923758"/>
            <a:ext cx="1189789" cy="11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5006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52E11-669B-FEAE-5ED3-707989D64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20C1E-2C7A-9E71-6673-26657D00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076" name="Picture 4" descr="Number 2 - Free interface icons">
            <a:extLst>
              <a:ext uri="{FF2B5EF4-FFF2-40B4-BE49-F238E27FC236}">
                <a16:creationId xmlns:a16="http://schemas.microsoft.com/office/drawing/2014/main" id="{67915BFA-3B08-E708-0FFD-E636F098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42" y="538747"/>
            <a:ext cx="1390316" cy="13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92265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53920-1B26-455F-4A75-B15EFD59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3DE01-6465-5819-69D1-9D9ADD7D0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Number 3 Generic Flat icon | Magnific (formerly Freepik)">
            <a:extLst>
              <a:ext uri="{FF2B5EF4-FFF2-40B4-BE49-F238E27FC236}">
                <a16:creationId xmlns:a16="http://schemas.microsoft.com/office/drawing/2014/main" id="{359E47AC-F14B-FC97-604D-D5177E0F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1" y="875631"/>
            <a:ext cx="1245937" cy="124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9479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F417-A651-6068-137A-F2CB9B166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CA0C9-5256-1CB6-5805-D92BB2BF0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1" r="425" b="-1"/>
          <a:stretch>
            <a:fillRect/>
          </a:stretch>
        </p:blipFill>
        <p:spPr>
          <a:xfrm>
            <a:off x="-148856" y="0"/>
            <a:ext cx="12340836" cy="6858000"/>
          </a:xfrm>
          <a:prstGeom prst="rect">
            <a:avLst/>
          </a:prstGeom>
        </p:spPr>
      </p:pic>
      <p:pic>
        <p:nvPicPr>
          <p:cNvPr id="4100" name="Picture 4" descr="Number 4 - Free education icons">
            <a:extLst>
              <a:ext uri="{FF2B5EF4-FFF2-40B4-BE49-F238E27FC236}">
                <a16:creationId xmlns:a16="http://schemas.microsoft.com/office/drawing/2014/main" id="{34EED926-AD77-E950-2EE8-EE77CDEFB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3222"/>
            <a:ext cx="1434432" cy="14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4961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Questions and Answers">
            <a:extLst>
              <a:ext uri="{FF2B5EF4-FFF2-40B4-BE49-F238E27FC236}">
                <a16:creationId xmlns:a16="http://schemas.microsoft.com/office/drawing/2014/main" id="{E5EFD630-898B-8FEB-1CA3-E3A1C2B8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r="12699" b="-1"/>
          <a:stretch/>
        </p:blipFill>
        <p:spPr bwMode="auto">
          <a:xfrm>
            <a:off x="50195" y="3740176"/>
            <a:ext cx="3699388" cy="31066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E42304-F710-3354-A297-49C9CEB936A4}"/>
              </a:ext>
            </a:extLst>
          </p:cNvPr>
          <p:cNvSpPr/>
          <p:nvPr/>
        </p:nvSpPr>
        <p:spPr>
          <a:xfrm>
            <a:off x="2153920" y="1152755"/>
            <a:ext cx="9062720" cy="13255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algn="r" defTabSz="914377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267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  <a:ea typeface="+mj-ea"/>
                <a:cs typeface="+mj-cs"/>
              </a:rPr>
              <a:t>What can you do if you see </a:t>
            </a:r>
            <a:r>
              <a:rPr lang="en-US" sz="4267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  <a:ea typeface="+mj-ea"/>
                <a:cs typeface="+mj-cs"/>
              </a:rPr>
              <a:t>blatant abuse of the law </a:t>
            </a:r>
            <a:r>
              <a:rPr lang="en-US" sz="4267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  <a:ea typeface="+mj-ea"/>
                <a:cs typeface="+mj-cs"/>
              </a:rPr>
              <a:t>by a fellow citizen, or a company, or even a government official 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89EF6-B1C0-6E01-4835-0E05270A8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99" y="6263891"/>
            <a:ext cx="1436916" cy="594109"/>
          </a:xfrm>
          <a:prstGeom prst="rect">
            <a:avLst/>
          </a:prstGeom>
        </p:spPr>
      </p:pic>
      <p:pic>
        <p:nvPicPr>
          <p:cNvPr id="2050" name="Picture 2" descr="3d Right And Left Arrow Stock Photo - Download Image Now - Arrow - Bow and  Arrow, Arrow Symbol, Three Dimensional - iStock">
            <a:extLst>
              <a:ext uri="{FF2B5EF4-FFF2-40B4-BE49-F238E27FC236}">
                <a16:creationId xmlns:a16="http://schemas.microsoft.com/office/drawing/2014/main" id="{0713DBBB-CFFE-49A9-DAA6-213D5ACD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90" y="4592875"/>
            <a:ext cx="4944093" cy="22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85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407D-9881-A43B-132E-88A28661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3C7D4-77F9-CAF0-E744-D2E38DFF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2935E70-D2C0-4FA1-DEBE-21EEAE04E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63" y="5505170"/>
            <a:ext cx="1351548" cy="13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29404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11C05-D610-38A4-DC66-54066BE7F3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170" name="Picture 2" descr="Number 6 - Free education icons">
            <a:extLst>
              <a:ext uri="{FF2B5EF4-FFF2-40B4-BE49-F238E27FC236}">
                <a16:creationId xmlns:a16="http://schemas.microsoft.com/office/drawing/2014/main" id="{673FAB2F-D0FF-9117-5BBE-9D1E76F1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779379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07635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2EB0A5-1DC3-8255-0A52-687D4955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32"/>
            <a:ext cx="12342538" cy="6870032"/>
          </a:xfrm>
          <a:prstGeom prst="rect">
            <a:avLst/>
          </a:prstGeom>
        </p:spPr>
      </p:pic>
      <p:pic>
        <p:nvPicPr>
          <p:cNvPr id="8194" name="Picture 2" descr="Number 7 - Free education icons">
            <a:extLst>
              <a:ext uri="{FF2B5EF4-FFF2-40B4-BE49-F238E27FC236}">
                <a16:creationId xmlns:a16="http://schemas.microsoft.com/office/drawing/2014/main" id="{75B9D4A9-4733-CA18-0A0A-F11AE399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748" y="962527"/>
            <a:ext cx="1366252" cy="136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71494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ADE12-02AE-EC31-038A-F0F181BC003E}"/>
              </a:ext>
            </a:extLst>
          </p:cNvPr>
          <p:cNvSpPr/>
          <p:nvPr/>
        </p:nvSpPr>
        <p:spPr>
          <a:xfrm>
            <a:off x="2987198" y="489881"/>
            <a:ext cx="5851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Major Re-vamping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27536A-DC8B-19D8-25ED-DB2EFA5AFBCA}"/>
              </a:ext>
            </a:extLst>
          </p:cNvPr>
          <p:cNvSpPr/>
          <p:nvPr/>
        </p:nvSpPr>
        <p:spPr>
          <a:xfrm>
            <a:off x="2463400" y="1413211"/>
            <a:ext cx="6899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Influx of Donor Funds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EDCC3-B582-810E-272A-E9225CCB7900}"/>
              </a:ext>
            </a:extLst>
          </p:cNvPr>
          <p:cNvSpPr/>
          <p:nvPr/>
        </p:nvSpPr>
        <p:spPr>
          <a:xfrm>
            <a:off x="927534" y="2336541"/>
            <a:ext cx="1033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Hiring a full team, incl. Exec Dir.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E0FDF-3014-9BFA-ED76-975C4F61DB5F}"/>
              </a:ext>
            </a:extLst>
          </p:cNvPr>
          <p:cNvSpPr/>
          <p:nvPr/>
        </p:nvSpPr>
        <p:spPr>
          <a:xfrm>
            <a:off x="527325" y="3259871"/>
            <a:ext cx="10771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Created a 3-year Vision/Strategies</a:t>
            </a:r>
          </a:p>
        </p:txBody>
      </p:sp>
      <p:pic>
        <p:nvPicPr>
          <p:cNvPr id="4098" name="Picture 2" descr="Greek Pillars Images – Browse 316,672 Stock Photos, Vectors, and Video |  Adobe Stock">
            <a:extLst>
              <a:ext uri="{FF2B5EF4-FFF2-40B4-BE49-F238E27FC236}">
                <a16:creationId xmlns:a16="http://schemas.microsoft.com/office/drawing/2014/main" id="{C1C045AE-2E9C-16EC-8CE6-92D4E882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" y="4183201"/>
            <a:ext cx="12420600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653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Vision">
            <a:extLst>
              <a:ext uri="{FF2B5EF4-FFF2-40B4-BE49-F238E27FC236}">
                <a16:creationId xmlns:a16="http://schemas.microsoft.com/office/drawing/2014/main" id="{98949D95-509A-0C6A-4E65-43CDE8FC8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/>
          <a:stretch>
            <a:fillRect/>
          </a:stretch>
        </p:blipFill>
        <p:spPr bwMode="auto">
          <a:xfrm>
            <a:off x="0" y="31764"/>
            <a:ext cx="9453500" cy="659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7B1E1E-868F-267B-41AF-5E47A8434BAF}"/>
              </a:ext>
            </a:extLst>
          </p:cNvPr>
          <p:cNvSpPr/>
          <p:nvPr/>
        </p:nvSpPr>
        <p:spPr>
          <a:xfrm>
            <a:off x="7421533" y="2787300"/>
            <a:ext cx="406393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VISION </a:t>
            </a:r>
          </a:p>
          <a:p>
            <a:pPr algn="ctr"/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2028</a:t>
            </a:r>
          </a:p>
        </p:txBody>
      </p:sp>
      <p:pic>
        <p:nvPicPr>
          <p:cNvPr id="4" name="Picture 8" descr="PILAP – Public Interest Law Association ...">
            <a:extLst>
              <a:ext uri="{FF2B5EF4-FFF2-40B4-BE49-F238E27FC236}">
                <a16:creationId xmlns:a16="http://schemas.microsoft.com/office/drawing/2014/main" id="{88D6A691-F39A-387C-EFAC-57B3D9D9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895" y="246485"/>
            <a:ext cx="2007450" cy="8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25610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458634B-2DF9-8B8B-6874-5FA307E495E3}"/>
              </a:ext>
            </a:extLst>
          </p:cNvPr>
          <p:cNvGrpSpPr/>
          <p:nvPr/>
        </p:nvGrpSpPr>
        <p:grpSpPr>
          <a:xfrm>
            <a:off x="0" y="0"/>
            <a:ext cx="6096000" cy="3779520"/>
            <a:chOff x="0" y="0"/>
            <a:chExt cx="6096000" cy="37795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A67D77-D3BF-E949-053F-7EE5C2172E3B}"/>
                </a:ext>
              </a:extLst>
            </p:cNvPr>
            <p:cNvSpPr/>
            <p:nvPr/>
          </p:nvSpPr>
          <p:spPr>
            <a:xfrm>
              <a:off x="0" y="0"/>
              <a:ext cx="6096000" cy="3429000"/>
            </a:xfrm>
            <a:prstGeom prst="rect">
              <a:avLst/>
            </a:prstGeom>
            <a:solidFill>
              <a:srgbClr val="1E365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 dirty="0"/>
            </a:p>
          </p:txBody>
        </p:sp>
        <p:pic>
          <p:nvPicPr>
            <p:cNvPr id="4" name="Picture 4" descr="SBC|Vision and Mission">
              <a:extLst>
                <a:ext uri="{FF2B5EF4-FFF2-40B4-BE49-F238E27FC236}">
                  <a16:creationId xmlns:a16="http://schemas.microsoft.com/office/drawing/2014/main" id="{FA070166-1676-3A34-3EC0-DAD2FD762E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78" y="655320"/>
              <a:ext cx="5077513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6A7A304-A54B-708B-B304-68C06B79EE8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0"/>
              <a:ext cx="0" cy="37795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816579-6E14-A035-4984-5522B3D68ACD}"/>
              </a:ext>
            </a:extLst>
          </p:cNvPr>
          <p:cNvGrpSpPr/>
          <p:nvPr/>
        </p:nvGrpSpPr>
        <p:grpSpPr>
          <a:xfrm>
            <a:off x="6096000" y="-8585"/>
            <a:ext cx="6096000" cy="3429000"/>
            <a:chOff x="6096000" y="12680"/>
            <a:chExt cx="6096000" cy="3429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55CB091-AB03-5027-49ED-5EE8F5D50A36}"/>
                </a:ext>
              </a:extLst>
            </p:cNvPr>
            <p:cNvSpPr/>
            <p:nvPr/>
          </p:nvSpPr>
          <p:spPr>
            <a:xfrm>
              <a:off x="6096000" y="12680"/>
              <a:ext cx="6096000" cy="3429000"/>
            </a:xfrm>
            <a:prstGeom prst="rect">
              <a:avLst/>
            </a:prstGeom>
            <a:solidFill>
              <a:srgbClr val="1E365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K" dirty="0"/>
            </a:p>
          </p:txBody>
        </p:sp>
        <p:pic>
          <p:nvPicPr>
            <p:cNvPr id="1026" name="Picture 2" descr="Our Vision is to be a Web Design Marketing Leader Pakistan">
              <a:extLst>
                <a:ext uri="{FF2B5EF4-FFF2-40B4-BE49-F238E27FC236}">
                  <a16:creationId xmlns:a16="http://schemas.microsoft.com/office/drawing/2014/main" id="{AEA422B3-9C26-EF00-9B25-9292BDFE4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213" y="655320"/>
              <a:ext cx="4274766" cy="1777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90F9F3-F542-0E20-6E65-C12FBECE76C3}"/>
              </a:ext>
            </a:extLst>
          </p:cNvPr>
          <p:cNvSpPr txBox="1"/>
          <p:nvPr/>
        </p:nvSpPr>
        <p:spPr>
          <a:xfrm>
            <a:off x="467364" y="4079022"/>
            <a:ext cx="5380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K" sz="4400" b="1" dirty="0">
                <a:solidFill>
                  <a:srgbClr val="1E3551"/>
                </a:solidFill>
                <a:latin typeface="Baskerville Old Face" panose="02020602080505020303" pitchFamily="18" charset="77"/>
                <a:cs typeface="APPLE CHANCERY" panose="03020702040506060504" pitchFamily="66" charset="-79"/>
              </a:rPr>
              <a:t>To promote and protect constitutional rights for all Pakistanis.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5357A-96F2-7F98-CC3C-D7EACA7C068B}"/>
              </a:ext>
            </a:extLst>
          </p:cNvPr>
          <p:cNvSpPr txBox="1"/>
          <p:nvPr/>
        </p:nvSpPr>
        <p:spPr>
          <a:xfrm>
            <a:off x="6344198" y="3733800"/>
            <a:ext cx="55996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K" sz="4400" b="1" dirty="0">
                <a:solidFill>
                  <a:srgbClr val="1E3551"/>
                </a:solidFill>
                <a:latin typeface="Baskerville Old Face" panose="02020602080505020303" pitchFamily="18" charset="77"/>
                <a:cs typeface="APPLE CHANCERY" panose="03020702040506060504" pitchFamily="66" charset="-79"/>
              </a:rPr>
              <a:t>A Pakistan where law protects all and rights are not only guaranteed but also practiced.</a:t>
            </a:r>
          </a:p>
        </p:txBody>
      </p:sp>
    </p:spTree>
    <p:extLst>
      <p:ext uri="{BB962C8B-B14F-4D97-AF65-F5344CB8AC3E}">
        <p14:creationId xmlns:p14="http://schemas.microsoft.com/office/powerpoint/2010/main" val="7483426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59DA1-0BFE-DBEF-9AC3-64B3184477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95" b="41365"/>
          <a:stretch>
            <a:fillRect/>
          </a:stretch>
        </p:blipFill>
        <p:spPr>
          <a:xfrm>
            <a:off x="-13642" y="2138217"/>
            <a:ext cx="12191980" cy="2785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87C8C-106D-FDAD-188F-E31D6200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8657" b="-318"/>
          <a:stretch>
            <a:fillRect/>
          </a:stretch>
        </p:blipFill>
        <p:spPr>
          <a:xfrm>
            <a:off x="1723815" y="722182"/>
            <a:ext cx="3075110" cy="641657"/>
          </a:xfrm>
          <a:prstGeom prst="rect">
            <a:avLst/>
          </a:prstGeom>
        </p:spPr>
      </p:pic>
      <p:pic>
        <p:nvPicPr>
          <p:cNvPr id="1026" name="Picture 2" descr="Red tick Images - Free Download on Magnific (formerly Freepik)">
            <a:extLst>
              <a:ext uri="{FF2B5EF4-FFF2-40B4-BE49-F238E27FC236}">
                <a16:creationId xmlns:a16="http://schemas.microsoft.com/office/drawing/2014/main" id="{BECB10E7-BDF5-B473-9804-93591F5D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24" y="5142914"/>
            <a:ext cx="881717" cy="7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d tick Images - Free Download on Magnific (formerly Freepik)">
            <a:extLst>
              <a:ext uri="{FF2B5EF4-FFF2-40B4-BE49-F238E27FC236}">
                <a16:creationId xmlns:a16="http://schemas.microsoft.com/office/drawing/2014/main" id="{F29FD12D-96E5-B3CC-78DF-6663A609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309" y="5142914"/>
            <a:ext cx="881717" cy="7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d tick Images - Free Download on Magnific (formerly Freepik)">
            <a:extLst>
              <a:ext uri="{FF2B5EF4-FFF2-40B4-BE49-F238E27FC236}">
                <a16:creationId xmlns:a16="http://schemas.microsoft.com/office/drawing/2014/main" id="{097EE0CB-3985-1BBA-6953-9AC0AE41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840" y="5095484"/>
            <a:ext cx="881717" cy="7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5A574E-0C90-DAA4-208B-A54F3F165A26}"/>
              </a:ext>
            </a:extLst>
          </p:cNvPr>
          <p:cNvSpPr/>
          <p:nvPr/>
        </p:nvSpPr>
        <p:spPr>
          <a:xfrm>
            <a:off x="4163267" y="2138217"/>
            <a:ext cx="3733800" cy="399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7572F5-2856-98A0-2ACE-BA4ADDF8D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091" y="827809"/>
            <a:ext cx="49403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91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200013-D6B0-71BC-7087-AEFCACB5E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23886" b="40618"/>
          <a:stretch>
            <a:fillRect/>
          </a:stretch>
        </p:blipFill>
        <p:spPr>
          <a:xfrm>
            <a:off x="-36512" y="2652526"/>
            <a:ext cx="12192000" cy="2444238"/>
          </a:xfrm>
          <a:prstGeom prst="rect">
            <a:avLst/>
          </a:prstGeom>
        </p:spPr>
      </p:pic>
      <p:pic>
        <p:nvPicPr>
          <p:cNvPr id="14338" name="Picture 2" descr="Border Designs Vector Art, Icons, and Graphics for Free Download">
            <a:extLst>
              <a:ext uri="{FF2B5EF4-FFF2-40B4-BE49-F238E27FC236}">
                <a16:creationId xmlns:a16="http://schemas.microsoft.com/office/drawing/2014/main" id="{00D866C4-3037-80DB-6DC4-681B977CB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1" b="25979"/>
          <a:stretch>
            <a:fillRect/>
          </a:stretch>
        </p:blipFill>
        <p:spPr bwMode="auto">
          <a:xfrm>
            <a:off x="3896505" y="5168792"/>
            <a:ext cx="4325966" cy="135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Tick Mark Red Circle SVG, PNG Icon, Symbol. Download Image.">
            <a:extLst>
              <a:ext uri="{FF2B5EF4-FFF2-40B4-BE49-F238E27FC236}">
                <a16:creationId xmlns:a16="http://schemas.microsoft.com/office/drawing/2014/main" id="{6E1C471A-A468-E902-C0CA-42A94DB90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8"/>
          <a:stretch>
            <a:fillRect/>
          </a:stretch>
        </p:blipFill>
        <p:spPr bwMode="auto">
          <a:xfrm>
            <a:off x="1106488" y="1903777"/>
            <a:ext cx="901700" cy="79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ree Tick Mark Red Circle SVG, PNG Icon, Symbol. Download Image.">
            <a:extLst>
              <a:ext uri="{FF2B5EF4-FFF2-40B4-BE49-F238E27FC236}">
                <a16:creationId xmlns:a16="http://schemas.microsoft.com/office/drawing/2014/main" id="{0128A86D-99E1-5534-75ED-FABA17496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8"/>
          <a:stretch>
            <a:fillRect/>
          </a:stretch>
        </p:blipFill>
        <p:spPr bwMode="auto">
          <a:xfrm>
            <a:off x="5572126" y="1903777"/>
            <a:ext cx="901700" cy="79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ee Tick Mark Red Circle SVG, PNG Icon, Symbol. Download Image.">
            <a:extLst>
              <a:ext uri="{FF2B5EF4-FFF2-40B4-BE49-F238E27FC236}">
                <a16:creationId xmlns:a16="http://schemas.microsoft.com/office/drawing/2014/main" id="{4F9579F3-2BE6-E762-9AF0-E0476665A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8"/>
          <a:stretch>
            <a:fillRect/>
          </a:stretch>
        </p:blipFill>
        <p:spPr bwMode="auto">
          <a:xfrm>
            <a:off x="9298645" y="2029044"/>
            <a:ext cx="901700" cy="79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1DA92A-E92F-16DD-FCCB-94FEA7F92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89" y="407794"/>
            <a:ext cx="10382511" cy="65573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11283-97BE-2DFA-D346-857A85E6AF4B}"/>
              </a:ext>
            </a:extLst>
          </p:cNvPr>
          <p:cNvCxnSpPr>
            <a:cxnSpLocks/>
          </p:cNvCxnSpPr>
          <p:nvPr/>
        </p:nvCxnSpPr>
        <p:spPr>
          <a:xfrm>
            <a:off x="8388228" y="950802"/>
            <a:ext cx="26480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E3A49F4-5355-FD32-EEEB-E8092EC4940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486028" y="1228504"/>
            <a:ext cx="49022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9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FB712-8FD3-1B37-D5B2-5930ED5F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DA44-DA22-369F-C35E-0849251C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977" y="707633"/>
            <a:ext cx="8408345" cy="5848442"/>
          </a:xfrm>
        </p:spPr>
        <p:txBody>
          <a:bodyPr>
            <a:normAutofit/>
          </a:bodyPr>
          <a:lstStyle/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Safeguarding Pakistan’s Digital Future</a:t>
            </a:r>
            <a:endParaRPr lang="en-PK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Ensuring Quality Voice Calls &amp; Internet Access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Karachi Coastal Regeneration Strategy 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Digital Revolution in Women Inheritence Rights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Securing Sanitation Worker’s Dignity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Ensuring Juvenile Rights of Prisoners</a:t>
            </a:r>
            <a:endParaRPr lang="en-PK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Protecting Children from Cyber Preditors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Thelessemia Free Pakistan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Increasing Access to Justice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Focusing on Unimplemented PIL orders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Reforming Pakistan’s Education System</a:t>
            </a: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P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E5A30D-DF2E-D8E4-66CC-703ED05D5872}"/>
              </a:ext>
            </a:extLst>
          </p:cNvPr>
          <p:cNvSpPr/>
          <p:nvPr/>
        </p:nvSpPr>
        <p:spPr>
          <a:xfrm rot="10800000">
            <a:off x="10906353" y="928662"/>
            <a:ext cx="1015663" cy="3274679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PK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Strategies</a:t>
            </a:r>
          </a:p>
        </p:txBody>
      </p:sp>
      <p:pic>
        <p:nvPicPr>
          <p:cNvPr id="1026" name="Picture 2" descr="3d Bullseye PNG Transparent Images Free Download | Vector Files | Pngtree">
            <a:extLst>
              <a:ext uri="{FF2B5EF4-FFF2-40B4-BE49-F238E27FC236}">
                <a16:creationId xmlns:a16="http://schemas.microsoft.com/office/drawing/2014/main" id="{1B463ED8-A996-42BF-ACBF-A36232C60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805" y="4478599"/>
            <a:ext cx="1900687" cy="19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BE3CB-D98B-6D20-4FBC-2C06C0EB61C6}"/>
              </a:ext>
            </a:extLst>
          </p:cNvPr>
          <p:cNvSpPr/>
          <p:nvPr/>
        </p:nvSpPr>
        <p:spPr>
          <a:xfrm>
            <a:off x="449413" y="683876"/>
            <a:ext cx="12469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Digital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E7BFD-0332-0FB5-ECF6-0C4741079206}"/>
              </a:ext>
            </a:extLst>
          </p:cNvPr>
          <p:cNvSpPr/>
          <p:nvPr/>
        </p:nvSpPr>
        <p:spPr>
          <a:xfrm>
            <a:off x="473476" y="1648547"/>
            <a:ext cx="11612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5D090-90C9-6333-4764-5194D696FAE9}"/>
              </a:ext>
            </a:extLst>
          </p:cNvPr>
          <p:cNvSpPr/>
          <p:nvPr/>
        </p:nvSpPr>
        <p:spPr>
          <a:xfrm>
            <a:off x="473476" y="2163532"/>
            <a:ext cx="1443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Women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F8EC2-5E4B-6BD3-E506-635840723F06}"/>
              </a:ext>
            </a:extLst>
          </p:cNvPr>
          <p:cNvSpPr/>
          <p:nvPr/>
        </p:nvSpPr>
        <p:spPr>
          <a:xfrm>
            <a:off x="490409" y="268632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90ADB-B687-1D8A-2C1A-5B6EEC762C44}"/>
              </a:ext>
            </a:extLst>
          </p:cNvPr>
          <p:cNvSpPr/>
          <p:nvPr/>
        </p:nvSpPr>
        <p:spPr>
          <a:xfrm>
            <a:off x="481806" y="3209544"/>
            <a:ext cx="15960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Children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32CE62-2E77-E129-A681-027CEC28CF2D}"/>
              </a:ext>
            </a:extLst>
          </p:cNvPr>
          <p:cNvSpPr/>
          <p:nvPr/>
        </p:nvSpPr>
        <p:spPr>
          <a:xfrm>
            <a:off x="473476" y="4175908"/>
            <a:ext cx="12875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87CC14-81A5-66AF-1C8A-DFB7247F0A0E}"/>
              </a:ext>
            </a:extLst>
          </p:cNvPr>
          <p:cNvSpPr/>
          <p:nvPr/>
        </p:nvSpPr>
        <p:spPr>
          <a:xfrm>
            <a:off x="473476" y="4722809"/>
            <a:ext cx="14285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Judicial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293CC-C076-C410-912E-C600C14D24C2}"/>
              </a:ext>
            </a:extLst>
          </p:cNvPr>
          <p:cNvSpPr/>
          <p:nvPr/>
        </p:nvSpPr>
        <p:spPr>
          <a:xfrm>
            <a:off x="473476" y="5683753"/>
            <a:ext cx="18369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011C6E-1CA8-B019-C077-83CA23C69ECF}"/>
              </a:ext>
            </a:extLst>
          </p:cNvPr>
          <p:cNvCxnSpPr/>
          <p:nvPr/>
        </p:nvCxnSpPr>
        <p:spPr>
          <a:xfrm>
            <a:off x="473476" y="1681058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268ABB-268F-221C-16FA-2275DD286D0F}"/>
              </a:ext>
            </a:extLst>
          </p:cNvPr>
          <p:cNvCxnSpPr/>
          <p:nvPr/>
        </p:nvCxnSpPr>
        <p:spPr>
          <a:xfrm>
            <a:off x="473476" y="2206228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5C4023-29A5-668D-FC31-A75A289EF2BA}"/>
              </a:ext>
            </a:extLst>
          </p:cNvPr>
          <p:cNvCxnSpPr/>
          <p:nvPr/>
        </p:nvCxnSpPr>
        <p:spPr>
          <a:xfrm>
            <a:off x="473476" y="2754056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EDECCF-1253-919E-72E5-6748D495E99A}"/>
              </a:ext>
            </a:extLst>
          </p:cNvPr>
          <p:cNvCxnSpPr/>
          <p:nvPr/>
        </p:nvCxnSpPr>
        <p:spPr>
          <a:xfrm>
            <a:off x="473477" y="3211252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63BC5B-A329-7F0E-A398-554441A400C6}"/>
              </a:ext>
            </a:extLst>
          </p:cNvPr>
          <p:cNvCxnSpPr/>
          <p:nvPr/>
        </p:nvCxnSpPr>
        <p:spPr>
          <a:xfrm>
            <a:off x="507346" y="4232670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956A10-82B2-1E93-0F98-620970EDE6B3}"/>
              </a:ext>
            </a:extLst>
          </p:cNvPr>
          <p:cNvCxnSpPr>
            <a:cxnSpLocks/>
          </p:cNvCxnSpPr>
          <p:nvPr/>
        </p:nvCxnSpPr>
        <p:spPr>
          <a:xfrm>
            <a:off x="507346" y="4746088"/>
            <a:ext cx="9632171" cy="7904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1DB48B-5D20-A24C-D084-04F74AE5BE79}"/>
              </a:ext>
            </a:extLst>
          </p:cNvPr>
          <p:cNvCxnSpPr>
            <a:cxnSpLocks/>
          </p:cNvCxnSpPr>
          <p:nvPr/>
        </p:nvCxnSpPr>
        <p:spPr>
          <a:xfrm>
            <a:off x="575081" y="5747863"/>
            <a:ext cx="9564436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644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1E4F263-CD5F-A4E3-9B8E-5512593306D5}"/>
              </a:ext>
            </a:extLst>
          </p:cNvPr>
          <p:cNvGrpSpPr/>
          <p:nvPr/>
        </p:nvGrpSpPr>
        <p:grpSpPr>
          <a:xfrm>
            <a:off x="4246158" y="3429000"/>
            <a:ext cx="3797635" cy="3092116"/>
            <a:chOff x="4246158" y="3429000"/>
            <a:chExt cx="3797635" cy="30921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CC6173-6544-A097-09B6-31A420FC8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7594" y="3429000"/>
              <a:ext cx="3626199" cy="30921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E6A27E-48D1-971C-D6F9-61F9CCE5B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6158" y="3500438"/>
              <a:ext cx="508151" cy="302067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1AB2A-1504-0257-757A-876FF6E411D2}"/>
              </a:ext>
            </a:extLst>
          </p:cNvPr>
          <p:cNvGrpSpPr/>
          <p:nvPr/>
        </p:nvGrpSpPr>
        <p:grpSpPr>
          <a:xfrm>
            <a:off x="8200367" y="3500438"/>
            <a:ext cx="3807149" cy="3020678"/>
            <a:chOff x="8200367" y="3500438"/>
            <a:chExt cx="3807149" cy="30206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E2302E-656A-B254-C16F-FF8EA454A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0864" y="3500438"/>
              <a:ext cx="3296652" cy="30206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74C57D-CFA7-470B-3F6B-8F6B26330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0367" y="3676316"/>
              <a:ext cx="800100" cy="284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02388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vil society role vital for combating terrorism">
            <a:extLst>
              <a:ext uri="{FF2B5EF4-FFF2-40B4-BE49-F238E27FC236}">
                <a16:creationId xmlns:a16="http://schemas.microsoft.com/office/drawing/2014/main" id="{F017F907-D66F-82A1-6A45-F2CD857C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85" y="2235797"/>
            <a:ext cx="5181599" cy="43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3d Right And Left Arrow Stock Photo - Download Image Now - Arrow - Bow and  Arrow, Arrow Symbol, Three Dimensional - iStock">
            <a:extLst>
              <a:ext uri="{FF2B5EF4-FFF2-40B4-BE49-F238E27FC236}">
                <a16:creationId xmlns:a16="http://schemas.microsoft.com/office/drawing/2014/main" id="{629E247A-46FE-766A-7F28-1AE67D24B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2"/>
          <a:stretch>
            <a:fillRect/>
          </a:stretch>
        </p:blipFill>
        <p:spPr bwMode="auto">
          <a:xfrm>
            <a:off x="8108590" y="311567"/>
            <a:ext cx="1751390" cy="16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d Right And Left Arrow Stock Photo - Download Image Now - Arrow - Bow and  Arrow, Arrow Symbol, Three Dimensional - iStock">
            <a:extLst>
              <a:ext uri="{FF2B5EF4-FFF2-40B4-BE49-F238E27FC236}">
                <a16:creationId xmlns:a16="http://schemas.microsoft.com/office/drawing/2014/main" id="{48A933C6-E3A6-6615-565D-D892D4399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1"/>
          <a:stretch>
            <a:fillRect/>
          </a:stretch>
        </p:blipFill>
        <p:spPr bwMode="auto">
          <a:xfrm>
            <a:off x="1909636" y="372162"/>
            <a:ext cx="1770951" cy="163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AC2F16-9792-85DC-6EC5-1AB0230BB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77" y="2010797"/>
            <a:ext cx="437400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7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-stressing the business: getting managers and workloads in check - HRZone">
            <a:extLst>
              <a:ext uri="{FF2B5EF4-FFF2-40B4-BE49-F238E27FC236}">
                <a16:creationId xmlns:a16="http://schemas.microsoft.com/office/drawing/2014/main" id="{82CC20D9-F6F8-13FE-BA67-086F482D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b="10512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VOR Garage Tool Organizer, 600 lbs Max Load Capacity, Wall Mount Yard  Garden Storage Rack Organization Heavy Duty with 6 Adjustable Hooks and 3  Rails, for Garden Tools, Shovels, Trimmers, and Hoses | VEVOR US">
            <a:extLst>
              <a:ext uri="{FF2B5EF4-FFF2-40B4-BE49-F238E27FC236}">
                <a16:creationId xmlns:a16="http://schemas.microsoft.com/office/drawing/2014/main" id="{408D7052-E969-ABE6-9884-A478BBEA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7668" r="72933" b="76534"/>
          <a:stretch>
            <a:fillRect/>
          </a:stretch>
        </p:blipFill>
        <p:spPr bwMode="auto">
          <a:xfrm>
            <a:off x="1659466" y="4521200"/>
            <a:ext cx="3183470" cy="7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400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E288A-9E5E-38A6-2929-0F9424A5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558723"/>
            <a:ext cx="5426764" cy="24311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artnership and Community Development | GIS Coastal Indonesia">
            <a:extLst>
              <a:ext uri="{FF2B5EF4-FFF2-40B4-BE49-F238E27FC236}">
                <a16:creationId xmlns:a16="http://schemas.microsoft.com/office/drawing/2014/main" id="{7E924E0C-955A-4A4A-41B2-27C73D81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2000004"/>
            <a:ext cx="5426764" cy="27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llaboration: The Missing Standard - AMLE">
            <a:extLst>
              <a:ext uri="{FF2B5EF4-FFF2-40B4-BE49-F238E27FC236}">
                <a16:creationId xmlns:a16="http://schemas.microsoft.com/office/drawing/2014/main" id="{C7EDACE0-830E-5B03-6513-4FDB0FBAB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" y="211926"/>
            <a:ext cx="5157894" cy="289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191201-833D-360C-9EC1-6AA4BCAA52AE}"/>
              </a:ext>
            </a:extLst>
          </p:cNvPr>
          <p:cNvSpPr/>
          <p:nvPr/>
        </p:nvSpPr>
        <p:spPr>
          <a:xfrm>
            <a:off x="595128" y="4552295"/>
            <a:ext cx="49883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00930362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1CD4AF-51AC-63D3-487E-A741E776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99"/>
          <a:stretch>
            <a:fillRect/>
          </a:stretch>
        </p:blipFill>
        <p:spPr>
          <a:xfrm>
            <a:off x="983561" y="777558"/>
            <a:ext cx="9962941" cy="6028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78C9F-2B99-9888-F6BA-C42B50E2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136"/>
          <a:stretch>
            <a:fillRect/>
          </a:stretch>
        </p:blipFill>
        <p:spPr>
          <a:xfrm>
            <a:off x="1172474" y="-8149"/>
            <a:ext cx="9962941" cy="74506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5CAA435-E447-5BCA-195D-F159274DF90A}"/>
              </a:ext>
            </a:extLst>
          </p:cNvPr>
          <p:cNvSpPr/>
          <p:nvPr/>
        </p:nvSpPr>
        <p:spPr>
          <a:xfrm>
            <a:off x="1371600" y="1120140"/>
            <a:ext cx="1920240" cy="121158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3AC309-2F70-D204-67E0-4D0025C243D6}"/>
              </a:ext>
            </a:extLst>
          </p:cNvPr>
          <p:cNvSpPr/>
          <p:nvPr/>
        </p:nvSpPr>
        <p:spPr>
          <a:xfrm>
            <a:off x="3291840" y="3185900"/>
            <a:ext cx="1074420" cy="1614699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C7A4E0-482C-750B-4A68-4B4B9577F1F8}"/>
              </a:ext>
            </a:extLst>
          </p:cNvPr>
          <p:cNvSpPr/>
          <p:nvPr/>
        </p:nvSpPr>
        <p:spPr>
          <a:xfrm>
            <a:off x="6628819" y="3387459"/>
            <a:ext cx="777821" cy="141314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33E720-6A0A-7A93-25C1-497E12F37492}"/>
              </a:ext>
            </a:extLst>
          </p:cNvPr>
          <p:cNvSpPr/>
          <p:nvPr/>
        </p:nvSpPr>
        <p:spPr>
          <a:xfrm>
            <a:off x="7604179" y="3379839"/>
            <a:ext cx="777821" cy="141314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2972417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4202C-764F-B2D0-7A7A-4A37EC76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17" t="8051" r="8762" b="53832"/>
          <a:stretch>
            <a:fillRect/>
          </a:stretch>
        </p:blipFill>
        <p:spPr>
          <a:xfrm>
            <a:off x="862639" y="269842"/>
            <a:ext cx="10800274" cy="63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30113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17E5C-C32E-DC3E-BBE2-F4E98143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70801-3374-BE0B-748D-248844C9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58" y="444427"/>
            <a:ext cx="10788766" cy="282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14C4A-1F19-068F-4FBB-0A8933DA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7" t="46168" r="8762" b="21006"/>
          <a:stretch>
            <a:fillRect/>
          </a:stretch>
        </p:blipFill>
        <p:spPr>
          <a:xfrm>
            <a:off x="448570" y="699387"/>
            <a:ext cx="11041813" cy="55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6997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4321B-2D4A-1AE9-77A0-89E6527AA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4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57643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5F9C-AC82-9CA0-7792-56371B3B7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DF1A104-C293-DC0C-576C-60B3F332D6F4}"/>
              </a:ext>
            </a:extLst>
          </p:cNvPr>
          <p:cNvSpPr/>
          <p:nvPr/>
        </p:nvSpPr>
        <p:spPr>
          <a:xfrm>
            <a:off x="2458579" y="1702489"/>
            <a:ext cx="8056290" cy="450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04B00-CCCA-8C3E-CB2A-8272A73B4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977" y="707633"/>
            <a:ext cx="8408345" cy="5848442"/>
          </a:xfrm>
        </p:spPr>
        <p:txBody>
          <a:bodyPr>
            <a:normAutofit/>
          </a:bodyPr>
          <a:lstStyle/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Safeguarding Pakistan’s Digital Future</a:t>
            </a:r>
            <a:endParaRPr lang="en-PK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Ensuring Digital Access and Transparency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Karachi Coastal Regeneration Strategy 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Digital Revolution in Women Inheritence Rights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Securing Sanitation Worker’s Dignity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Protecting Pakistan’s Youth, Ensuring Justice</a:t>
            </a:r>
            <a:endParaRPr lang="en-PK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Protecting Children from Cyber Preditors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Thelessemia Free Pakistan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Bridging the Judicial Implementation Gap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Focusing on Unimplemented PIL orders</a:t>
            </a:r>
          </a:p>
          <a:p>
            <a:pPr marL="360363" indent="-360363">
              <a:buFont typeface="Wingdings" pitchFamily="2" charset="2"/>
              <a:buChar char="Ø"/>
            </a:pPr>
            <a:r>
              <a:rPr lang="en-PK" b="1" dirty="0">
                <a:solidFill>
                  <a:schemeClr val="accent1"/>
                </a:solidFill>
              </a:rPr>
              <a:t>Reforming Pakistan’s Education System</a:t>
            </a: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360363" indent="-360363">
              <a:buFont typeface="Wingdings" pitchFamily="2" charset="2"/>
              <a:buChar char="Ø"/>
            </a:pPr>
            <a:endParaRPr lang="en-PK" b="1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P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BE8D88-0F1B-142C-3A45-B92C2B9F4E4F}"/>
              </a:ext>
            </a:extLst>
          </p:cNvPr>
          <p:cNvSpPr/>
          <p:nvPr/>
        </p:nvSpPr>
        <p:spPr>
          <a:xfrm rot="10800000">
            <a:off x="10906353" y="928662"/>
            <a:ext cx="1015663" cy="3274679"/>
          </a:xfrm>
          <a:prstGeom prst="rect">
            <a:avLst/>
          </a:prstGeom>
          <a:noFill/>
        </p:spPr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en-PK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Strategies</a:t>
            </a:r>
          </a:p>
        </p:txBody>
      </p:sp>
      <p:pic>
        <p:nvPicPr>
          <p:cNvPr id="1026" name="Picture 2" descr="3d Bullseye PNG Transparent Images Free Download | Vector Files | Pngtree">
            <a:extLst>
              <a:ext uri="{FF2B5EF4-FFF2-40B4-BE49-F238E27FC236}">
                <a16:creationId xmlns:a16="http://schemas.microsoft.com/office/drawing/2014/main" id="{1E50BBA9-D885-601A-0F3F-BC3411FBE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517" y="4496887"/>
            <a:ext cx="1900687" cy="19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7F58B6-B520-0600-328F-25B443E30EBE}"/>
              </a:ext>
            </a:extLst>
          </p:cNvPr>
          <p:cNvSpPr/>
          <p:nvPr/>
        </p:nvSpPr>
        <p:spPr>
          <a:xfrm>
            <a:off x="473476" y="1666835"/>
            <a:ext cx="11612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BEDD84-61A7-F764-C3B9-3758C5127285}"/>
              </a:ext>
            </a:extLst>
          </p:cNvPr>
          <p:cNvSpPr/>
          <p:nvPr/>
        </p:nvSpPr>
        <p:spPr>
          <a:xfrm>
            <a:off x="473476" y="2236684"/>
            <a:ext cx="1443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Women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0D7103-B0DD-8BD2-5191-75450B256AF5}"/>
              </a:ext>
            </a:extLst>
          </p:cNvPr>
          <p:cNvSpPr/>
          <p:nvPr/>
        </p:nvSpPr>
        <p:spPr>
          <a:xfrm>
            <a:off x="490409" y="2722900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Human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C2E334-AE47-066D-B24F-EE6455A8B819}"/>
              </a:ext>
            </a:extLst>
          </p:cNvPr>
          <p:cNvSpPr/>
          <p:nvPr/>
        </p:nvSpPr>
        <p:spPr>
          <a:xfrm>
            <a:off x="481806" y="3429000"/>
            <a:ext cx="15960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Children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D78BE-E76E-D022-685A-15965B9EE86E}"/>
              </a:ext>
            </a:extLst>
          </p:cNvPr>
          <p:cNvSpPr/>
          <p:nvPr/>
        </p:nvSpPr>
        <p:spPr>
          <a:xfrm>
            <a:off x="473476" y="5738617"/>
            <a:ext cx="18369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Education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2F71D4-A5DB-91F8-FA4A-C92A92E6A2A5}"/>
              </a:ext>
            </a:extLst>
          </p:cNvPr>
          <p:cNvCxnSpPr/>
          <p:nvPr/>
        </p:nvCxnSpPr>
        <p:spPr>
          <a:xfrm>
            <a:off x="473476" y="2735768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6D17EC-D07C-B6A8-8054-6BBF75E68700}"/>
              </a:ext>
            </a:extLst>
          </p:cNvPr>
          <p:cNvCxnSpPr/>
          <p:nvPr/>
        </p:nvCxnSpPr>
        <p:spPr>
          <a:xfrm>
            <a:off x="473477" y="3229540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9A064D-3EC0-5699-0EF6-C92405DE8860}"/>
              </a:ext>
            </a:extLst>
          </p:cNvPr>
          <p:cNvCxnSpPr>
            <a:cxnSpLocks/>
          </p:cNvCxnSpPr>
          <p:nvPr/>
        </p:nvCxnSpPr>
        <p:spPr>
          <a:xfrm>
            <a:off x="575081" y="5784439"/>
            <a:ext cx="9564436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080797-5789-0219-7485-D8B692C57B32}"/>
              </a:ext>
            </a:extLst>
          </p:cNvPr>
          <p:cNvSpPr txBox="1"/>
          <p:nvPr/>
        </p:nvSpPr>
        <p:spPr>
          <a:xfrm>
            <a:off x="2543977" y="1695012"/>
            <a:ext cx="7361035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60363" indent="-360363">
              <a:buFont typeface="Wingdings" pitchFamily="2" charset="2"/>
              <a:buChar char="Ø"/>
            </a:pPr>
            <a:r>
              <a:rPr lang="en-PK" sz="2800" b="1" dirty="0">
                <a:solidFill>
                  <a:schemeClr val="accent1"/>
                </a:solidFill>
              </a:rPr>
              <a:t>Karachi Coastal Regeneration Strategy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CE3DD6-7C40-05D9-F083-15CED40CA914}"/>
              </a:ext>
            </a:extLst>
          </p:cNvPr>
          <p:cNvCxnSpPr/>
          <p:nvPr/>
        </p:nvCxnSpPr>
        <p:spPr>
          <a:xfrm>
            <a:off x="473476" y="2224516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897A9B4-82A4-DE86-98D9-B88FED76F4E4}"/>
              </a:ext>
            </a:extLst>
          </p:cNvPr>
          <p:cNvSpPr/>
          <p:nvPr/>
        </p:nvSpPr>
        <p:spPr>
          <a:xfrm>
            <a:off x="449413" y="683876"/>
            <a:ext cx="12469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2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Digital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F4B345-6212-C006-BA62-2E67A2CBAB4C}"/>
              </a:ext>
            </a:extLst>
          </p:cNvPr>
          <p:cNvCxnSpPr/>
          <p:nvPr/>
        </p:nvCxnSpPr>
        <p:spPr>
          <a:xfrm>
            <a:off x="473476" y="1640418"/>
            <a:ext cx="10126791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8043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Hidden Dangers of Untreated Industrial Wastewater Discharge (2025)">
            <a:extLst>
              <a:ext uri="{FF2B5EF4-FFF2-40B4-BE49-F238E27FC236}">
                <a16:creationId xmlns:a16="http://schemas.microsoft.com/office/drawing/2014/main" id="{231660B3-152A-F255-FF23-D725DD2E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2" y="1647106"/>
            <a:ext cx="5988050" cy="37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learest Waters Around the World">
            <a:extLst>
              <a:ext uri="{FF2B5EF4-FFF2-40B4-BE49-F238E27FC236}">
                <a16:creationId xmlns:a16="http://schemas.microsoft.com/office/drawing/2014/main" id="{BC7DDC86-21DF-A051-DA40-3A49D19C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65" y="2802137"/>
            <a:ext cx="6096000" cy="40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CF170-D1E7-0387-1760-564932FAC10A}"/>
              </a:ext>
            </a:extLst>
          </p:cNvPr>
          <p:cNvSpPr txBox="1">
            <a:spLocks/>
          </p:cNvSpPr>
          <p:nvPr/>
        </p:nvSpPr>
        <p:spPr>
          <a:xfrm>
            <a:off x="798786" y="346460"/>
            <a:ext cx="10095186" cy="1119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K" sz="4000" b="1">
                <a:solidFill>
                  <a:schemeClr val="accent6">
                    <a:lumMod val="75000"/>
                  </a:schemeClr>
                </a:solidFill>
              </a:rPr>
              <a:t>Project Saaf Pani: </a:t>
            </a:r>
            <a:br>
              <a:rPr lang="en-PK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PK" sz="3600" b="1">
                <a:solidFill>
                  <a:schemeClr val="accent6">
                    <a:lumMod val="75000"/>
                  </a:schemeClr>
                </a:solidFill>
              </a:rPr>
              <a:t>Karachi Coastal Regeneration Strategy</a:t>
            </a:r>
            <a:endParaRPr lang="en-PK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88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540B3-E4FB-DBC3-E37A-36E94B791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786" y="346460"/>
            <a:ext cx="10095186" cy="1119734"/>
          </a:xfrm>
        </p:spPr>
        <p:txBody>
          <a:bodyPr>
            <a:noAutofit/>
          </a:bodyPr>
          <a:lstStyle/>
          <a:p>
            <a:pPr algn="l"/>
            <a:r>
              <a:rPr lang="en-PK" sz="4000" b="1" dirty="0">
                <a:solidFill>
                  <a:schemeClr val="accent6">
                    <a:lumMod val="75000"/>
                  </a:schemeClr>
                </a:solidFill>
              </a:rPr>
              <a:t>Project Saaf Pani: </a:t>
            </a:r>
            <a:br>
              <a:rPr lang="en-PK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PK" sz="3600" b="1" dirty="0">
                <a:solidFill>
                  <a:schemeClr val="accent6">
                    <a:lumMod val="75000"/>
                  </a:schemeClr>
                </a:solidFill>
              </a:rPr>
              <a:t>Karachi Coastal Regeneration Strategy</a:t>
            </a:r>
            <a:endParaRPr lang="en-PK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B576E-D960-42B7-A928-F1B28A1D9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72" y="1623848"/>
            <a:ext cx="11130455" cy="5092262"/>
          </a:xfrm>
        </p:spPr>
        <p:txBody>
          <a:bodyPr>
            <a:normAutofit/>
          </a:bodyPr>
          <a:lstStyle/>
          <a:p>
            <a:pPr algn="l"/>
            <a:r>
              <a:rPr lang="en-PK" sz="3200" b="1" dirty="0"/>
              <a:t>Project Saaf Pani </a:t>
            </a:r>
            <a:r>
              <a:rPr lang="en-PK" sz="3200" dirty="0"/>
              <a:t>is an ambitious initiative designed to restore </a:t>
            </a:r>
            <a:r>
              <a:rPr lang="en-PK" sz="3200" b="1" dirty="0"/>
              <a:t>Karachi’s coastal ecosystem</a:t>
            </a:r>
            <a:r>
              <a:rPr lang="en-PK" sz="3200" dirty="0"/>
              <a:t> through community-led oversight and modern technology.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PK" dirty="0"/>
              <a:t>The strategy emphasizes </a:t>
            </a:r>
            <a:r>
              <a:rPr lang="en-PK" b="1" dirty="0"/>
              <a:t>hybrid governance</a:t>
            </a:r>
            <a:r>
              <a:rPr lang="en-PK" dirty="0"/>
              <a:t>, utilizing </a:t>
            </a:r>
            <a:r>
              <a:rPr lang="en-PK" b="1" dirty="0"/>
              <a:t>local "Coastal Watch" teams</a:t>
            </a:r>
            <a:r>
              <a:rPr lang="en-PK" dirty="0"/>
              <a:t> and a </a:t>
            </a:r>
            <a:r>
              <a:rPr lang="en-PK" b="1" dirty="0"/>
              <a:t>"Digital Toxicity Map"</a:t>
            </a:r>
            <a:r>
              <a:rPr lang="en-PK" dirty="0"/>
              <a:t> to hold industrial polluters accountable via real-time data and legal action. </a:t>
            </a:r>
          </a:p>
        </p:txBody>
      </p:sp>
    </p:spTree>
    <p:extLst>
      <p:ext uri="{BB962C8B-B14F-4D97-AF65-F5344CB8AC3E}">
        <p14:creationId xmlns:p14="http://schemas.microsoft.com/office/powerpoint/2010/main" val="2641209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C3554-EFD6-90E5-C42B-5CDFAB19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9123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111ADF-0630-5FFF-CB23-30339F56CC36}"/>
              </a:ext>
            </a:extLst>
          </p:cNvPr>
          <p:cNvSpPr/>
          <p:nvPr/>
        </p:nvSpPr>
        <p:spPr>
          <a:xfrm>
            <a:off x="100588" y="228219"/>
            <a:ext cx="12091412" cy="6257995"/>
          </a:xfrm>
          <a:prstGeom prst="rect">
            <a:avLst/>
          </a:prstGeom>
          <a:solidFill>
            <a:schemeClr val="bg1"/>
          </a:solidFill>
        </p:spPr>
        <p:txBody>
          <a:bodyPr wrap="square" lIns="121920" tIns="60960" rIns="121920" bIns="60960">
            <a:spAutoFit/>
          </a:bodyPr>
          <a:lstStyle/>
          <a:p>
            <a:pPr algn="ctr"/>
            <a:endParaRPr lang="en-PK" sz="5333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77"/>
            </a:endParaRPr>
          </a:p>
          <a:p>
            <a:pPr algn="ctr"/>
            <a:endParaRPr lang="en-PK" sz="5333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77"/>
            </a:endParaRPr>
          </a:p>
          <a:p>
            <a:pPr algn="ctr"/>
            <a:endParaRPr lang="en-PK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77"/>
            </a:endParaRPr>
          </a:p>
          <a:p>
            <a:pPr algn="ctr"/>
            <a:r>
              <a:rPr lang="en-PK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Become part of an active </a:t>
            </a:r>
          </a:p>
          <a:p>
            <a:pPr algn="ctr"/>
            <a:r>
              <a:rPr lang="en-PK" sz="8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n-PK" sz="8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Civil Society Platform</a:t>
            </a:r>
            <a:r>
              <a:rPr lang="en-PK" sz="5867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4" name="Picture 4" descr="The Dilemma: Speak Up Or Shut Up? The Answer!">
            <a:extLst>
              <a:ext uri="{FF2B5EF4-FFF2-40B4-BE49-F238E27FC236}">
                <a16:creationId xmlns:a16="http://schemas.microsoft.com/office/drawing/2014/main" id="{D150530B-C55F-594C-ED1E-64984734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023">
            <a:off x="418781" y="111979"/>
            <a:ext cx="4191320" cy="25702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646846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C34F82-C350-DC97-978E-00B624A35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8839"/>
          </a:xfrm>
          <a:prstGeom prst="rect">
            <a:avLst/>
          </a:prstGeom>
        </p:spPr>
      </p:pic>
      <p:pic>
        <p:nvPicPr>
          <p:cNvPr id="1026" name="Picture 2" descr="Movie - Free cinema icons">
            <a:extLst>
              <a:ext uri="{FF2B5EF4-FFF2-40B4-BE49-F238E27FC236}">
                <a16:creationId xmlns:a16="http://schemas.microsoft.com/office/drawing/2014/main" id="{539A6680-541D-CA40-4CF4-E0E96B16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6600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17626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07FAE-1A25-ADCB-7F92-EC6099C46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2C1B-BDF6-C36C-E960-76EA13BDA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786" y="346460"/>
            <a:ext cx="10095186" cy="1119734"/>
          </a:xfrm>
        </p:spPr>
        <p:txBody>
          <a:bodyPr>
            <a:noAutofit/>
          </a:bodyPr>
          <a:lstStyle/>
          <a:p>
            <a:pPr algn="l"/>
            <a:r>
              <a:rPr lang="en-PK" sz="4000" b="1" dirty="0">
                <a:solidFill>
                  <a:schemeClr val="accent6">
                    <a:lumMod val="75000"/>
                  </a:schemeClr>
                </a:solidFill>
              </a:rPr>
              <a:t>Project Saaf Pani: </a:t>
            </a:r>
            <a:br>
              <a:rPr lang="en-PK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PK" sz="3600" b="1" dirty="0">
                <a:solidFill>
                  <a:schemeClr val="accent6">
                    <a:lumMod val="75000"/>
                  </a:schemeClr>
                </a:solidFill>
              </a:rPr>
              <a:t>Karachi Coastal Regeneration Strategy</a:t>
            </a:r>
            <a:endParaRPr lang="en-PK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8B568-EC67-25D8-F4CA-CC11B97AA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72" y="1623848"/>
            <a:ext cx="11130455" cy="5092262"/>
          </a:xfrm>
        </p:spPr>
        <p:txBody>
          <a:bodyPr>
            <a:normAutofit/>
          </a:bodyPr>
          <a:lstStyle/>
          <a:p>
            <a:pPr algn="l"/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Project Saaf Pani 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is an ambitious initiative designed to restore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Karachi’s coastal ecosystem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 through community-led oversight and modern technology.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The strategy emphasizes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hybrid governance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, utilizing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local "Coastal Watch" teams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 and a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"Digital Toxicity Map"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 to hold industrial polluters accountable via real-time data and legal action.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PK" dirty="0"/>
              <a:t>To address contamination, the plan proposes </a:t>
            </a:r>
            <a:r>
              <a:rPr lang="en-PK" b="1" dirty="0"/>
              <a:t>nature-based solutions</a:t>
            </a:r>
            <a:r>
              <a:rPr lang="en-PK" dirty="0"/>
              <a:t>, such as using </a:t>
            </a:r>
            <a:r>
              <a:rPr lang="en-PK" b="1" dirty="0"/>
              <a:t>seaweed for bioremediation</a:t>
            </a:r>
            <a:r>
              <a:rPr lang="en-PK" dirty="0"/>
              <a:t>, which simultaneously cleans the water and creates economic opportunities for fishing families. </a:t>
            </a:r>
          </a:p>
        </p:txBody>
      </p:sp>
    </p:spTree>
    <p:extLst>
      <p:ext uri="{BB962C8B-B14F-4D97-AF65-F5344CB8AC3E}">
        <p14:creationId xmlns:p14="http://schemas.microsoft.com/office/powerpoint/2010/main" val="29743752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29EBC-4194-BAAE-6378-4BDE4716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124" cy="6858000"/>
          </a:xfrm>
          <a:prstGeom prst="rect">
            <a:avLst/>
          </a:prstGeom>
        </p:spPr>
      </p:pic>
      <p:pic>
        <p:nvPicPr>
          <p:cNvPr id="3" name="Picture 2" descr="Movie - Free cinema icons">
            <a:extLst>
              <a:ext uri="{FF2B5EF4-FFF2-40B4-BE49-F238E27FC236}">
                <a16:creationId xmlns:a16="http://schemas.microsoft.com/office/drawing/2014/main" id="{8C512A0D-E3AB-9E24-1922-2E726FDC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0" y="5572760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55201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2CE73-C387-7212-44FB-D17AF84D2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4ECC-1447-2C60-84F0-841145363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786" y="346460"/>
            <a:ext cx="10095186" cy="1119734"/>
          </a:xfrm>
        </p:spPr>
        <p:txBody>
          <a:bodyPr>
            <a:noAutofit/>
          </a:bodyPr>
          <a:lstStyle/>
          <a:p>
            <a:pPr algn="l"/>
            <a:r>
              <a:rPr lang="en-PK" sz="4000" b="1" dirty="0">
                <a:solidFill>
                  <a:schemeClr val="accent6">
                    <a:lumMod val="75000"/>
                  </a:schemeClr>
                </a:solidFill>
              </a:rPr>
              <a:t>Project Saaf Pani: </a:t>
            </a:r>
            <a:br>
              <a:rPr lang="en-PK" sz="4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PK" sz="3600" b="1" dirty="0">
                <a:solidFill>
                  <a:schemeClr val="accent6">
                    <a:lumMod val="75000"/>
                  </a:schemeClr>
                </a:solidFill>
              </a:rPr>
              <a:t>Karachi Coastal Regeneration Strategy</a:t>
            </a:r>
            <a:endParaRPr lang="en-PK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495FD-1CA1-52A6-4AF4-805CD2DB3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772" y="1623848"/>
            <a:ext cx="11130455" cy="5092262"/>
          </a:xfrm>
        </p:spPr>
        <p:txBody>
          <a:bodyPr>
            <a:normAutofit/>
          </a:bodyPr>
          <a:lstStyle/>
          <a:p>
            <a:pPr algn="l"/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Project Saaf Pani 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is an ambitious initiative designed to restore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Karachi’s coastal ecosystem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 through community-led oversight and modern technology.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The strategy emphasizes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hybrid governance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, utilizing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local "Coastal Watch" teams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 and a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"Digital Toxicity Map"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 to hold industrial polluters accountable via real-time data and legal action.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To address contamination, the plan proposes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nature-based solutions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, such as using </a:t>
            </a:r>
            <a:r>
              <a:rPr lang="en-PK" b="1" dirty="0">
                <a:solidFill>
                  <a:schemeClr val="bg1">
                    <a:lumMod val="75000"/>
                  </a:schemeClr>
                </a:solidFill>
              </a:rPr>
              <a:t>seaweed for bioremediation</a:t>
            </a:r>
            <a:r>
              <a:rPr lang="en-PK" dirty="0">
                <a:solidFill>
                  <a:schemeClr val="bg1">
                    <a:lumMod val="75000"/>
                  </a:schemeClr>
                </a:solidFill>
              </a:rPr>
              <a:t>, which simultaneously cleans the water and creates economic opportunities for fishing families.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PK" dirty="0"/>
              <a:t>By filing </a:t>
            </a:r>
            <a:r>
              <a:rPr lang="en-PK" b="1" dirty="0"/>
              <a:t>Public Interest Litigation</a:t>
            </a:r>
            <a:r>
              <a:rPr lang="en-PK" dirty="0"/>
              <a:t> and transparency requests, the project aims to mandate the installation of </a:t>
            </a:r>
            <a:r>
              <a:rPr lang="en-PK" b="1" dirty="0"/>
              <a:t>waste treatment plants</a:t>
            </a:r>
            <a:r>
              <a:rPr lang="en-PK" dirty="0"/>
              <a:t> across industrial zones. </a:t>
            </a:r>
          </a:p>
        </p:txBody>
      </p:sp>
    </p:spTree>
    <p:extLst>
      <p:ext uri="{BB962C8B-B14F-4D97-AF65-F5344CB8AC3E}">
        <p14:creationId xmlns:p14="http://schemas.microsoft.com/office/powerpoint/2010/main" val="35059702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142D4F-EE95-2B5D-80A9-D4EF0584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" r="-1" b="-1"/>
          <a:stretch>
            <a:fillRect/>
          </a:stretch>
        </p:blipFill>
        <p:spPr>
          <a:xfrm>
            <a:off x="-1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477DBD-6187-9B2A-75DE-47181219C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160" y="3518474"/>
            <a:ext cx="3404819" cy="3338244"/>
          </a:xfrm>
          <a:prstGeom prst="rect">
            <a:avLst/>
          </a:prstGeom>
        </p:spPr>
      </p:pic>
      <p:pic>
        <p:nvPicPr>
          <p:cNvPr id="1026" name="Picture 2" descr="Our Vision">
            <a:extLst>
              <a:ext uri="{FF2B5EF4-FFF2-40B4-BE49-F238E27FC236}">
                <a16:creationId xmlns:a16="http://schemas.microsoft.com/office/drawing/2014/main" id="{96C2FDA6-EA90-100D-22FB-1608D5B9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40" y="1004216"/>
            <a:ext cx="3312329" cy="21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298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0.08519 L -0.38451 -0.2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-10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Information About 5 Rivers Of Pakistan In Urdu">
            <a:extLst>
              <a:ext uri="{FF2B5EF4-FFF2-40B4-BE49-F238E27FC236}">
                <a16:creationId xmlns:a16="http://schemas.microsoft.com/office/drawing/2014/main" id="{DC279D87-8C1A-5D89-7E6E-5EF52A09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807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w To Say Reapplication - YouTube">
            <a:extLst>
              <a:ext uri="{FF2B5EF4-FFF2-40B4-BE49-F238E27FC236}">
                <a16:creationId xmlns:a16="http://schemas.microsoft.com/office/drawing/2014/main" id="{B10D9FA9-9CEB-2C0F-0E58-758BD5917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 b="38367"/>
          <a:stretch>
            <a:fillRect/>
          </a:stretch>
        </p:blipFill>
        <p:spPr bwMode="auto">
          <a:xfrm>
            <a:off x="-5185" y="2304709"/>
            <a:ext cx="12195661" cy="22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1681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Our new website has been launched! - News - Schneider BV - Schneider, Young  plant and Seed professionals!">
            <a:extLst>
              <a:ext uri="{FF2B5EF4-FFF2-40B4-BE49-F238E27FC236}">
                <a16:creationId xmlns:a16="http://schemas.microsoft.com/office/drawing/2014/main" id="{74170332-D3F8-D953-AB1D-162400F2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5590" y="594360"/>
            <a:ext cx="4755450" cy="47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816621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1BEA0-C286-A5C1-E8B7-A0B64FBA0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1D0BE-87F1-E6D1-6316-F17F6DBF2808}"/>
              </a:ext>
            </a:extLst>
          </p:cNvPr>
          <p:cNvSpPr txBox="1"/>
          <p:nvPr/>
        </p:nvSpPr>
        <p:spPr>
          <a:xfrm>
            <a:off x="6783572" y="5652609"/>
            <a:ext cx="540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K" sz="3600" dirty="0"/>
              <a:t>Website: https://pilap.pk</a:t>
            </a:r>
          </a:p>
        </p:txBody>
      </p:sp>
    </p:spTree>
    <p:extLst>
      <p:ext uri="{BB962C8B-B14F-4D97-AF65-F5344CB8AC3E}">
        <p14:creationId xmlns:p14="http://schemas.microsoft.com/office/powerpoint/2010/main" val="14018156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7E39F-4D08-6917-883A-6DC65B8C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r="33896" b="91067"/>
          <a:stretch>
            <a:fillRect/>
          </a:stretch>
        </p:blipFill>
        <p:spPr>
          <a:xfrm>
            <a:off x="297732" y="511645"/>
            <a:ext cx="11121635" cy="849228"/>
          </a:xfrm>
          <a:prstGeom prst="rect">
            <a:avLst/>
          </a:prstGeom>
        </p:spPr>
      </p:pic>
      <p:pic>
        <p:nvPicPr>
          <p:cNvPr id="2050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18D1520A-1767-9F34-F5B2-B46036533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4869711" y="309673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9CDC31F8-EF6B-D019-B6A9-BAC19945E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5936509" y="291952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6A550-47A0-504B-B69C-19AD31605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673" y="1360873"/>
            <a:ext cx="2277953" cy="4589406"/>
          </a:xfrm>
          <a:prstGeom prst="rect">
            <a:avLst/>
          </a:prstGeom>
        </p:spPr>
      </p:pic>
      <p:pic>
        <p:nvPicPr>
          <p:cNvPr id="8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941AA9EB-0983-FE32-B873-ED42E6460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7088368" y="338027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40377B-F69D-1590-6918-FAB29AFBB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345" y="1360873"/>
            <a:ext cx="2935582" cy="4765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3C498B-F1BB-8606-1FBB-A2959741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374" y="1360872"/>
            <a:ext cx="3088226" cy="33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98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39C2-B711-B3C0-EA69-86A7D00C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090"/>
            <a:ext cx="12221819" cy="5337375"/>
          </a:xfrm>
          <a:prstGeom prst="rect">
            <a:avLst/>
          </a:prstGeom>
        </p:spPr>
      </p:pic>
      <p:pic>
        <p:nvPicPr>
          <p:cNvPr id="3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A1EB996B-5ADF-D0A4-82A6-70127D57C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4985248" y="155147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E10098-70C1-1683-891E-8D81C40413FB}"/>
              </a:ext>
            </a:extLst>
          </p:cNvPr>
          <p:cNvSpPr/>
          <p:nvPr/>
        </p:nvSpPr>
        <p:spPr>
          <a:xfrm>
            <a:off x="0" y="3831771"/>
            <a:ext cx="10863943" cy="18723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25979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FB048-DD9C-D2EE-33B6-B4B7754BD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0534" y="1520825"/>
            <a:ext cx="5735303" cy="47783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Poor healthcare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Unsafe drinking water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Poor access to justice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Unchecked child labour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Lack of good public schools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Widespread smog and pollution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Unregulated urban development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Total disregard for disablity rights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Freedom of expression being purged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…</a:t>
            </a:r>
          </a:p>
          <a:p>
            <a:pPr marL="0" indent="0" algn="ctr">
              <a:buNone/>
            </a:pPr>
            <a:r>
              <a:rPr lang="en-PK" sz="2400" dirty="0">
                <a:solidFill>
                  <a:schemeClr val="accent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12187D-ED9C-57D5-2D81-348FFA9E5DD0}"/>
              </a:ext>
            </a:extLst>
          </p:cNvPr>
          <p:cNvSpPr/>
          <p:nvPr/>
        </p:nvSpPr>
        <p:spPr>
          <a:xfrm>
            <a:off x="1156463" y="433104"/>
            <a:ext cx="7411644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WIDESPREAD PUBLIC ISSUES </a:t>
            </a:r>
            <a:endParaRPr lang="en-PK" sz="4267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122" name="Picture 2" descr="Complicated vs Complex Problems – TDAN.com">
            <a:extLst>
              <a:ext uri="{FF2B5EF4-FFF2-40B4-BE49-F238E27FC236}">
                <a16:creationId xmlns:a16="http://schemas.microsoft.com/office/drawing/2014/main" id="{E9769E36-F41F-D0D7-2952-0E1E6D3D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2" r="5" b="5"/>
          <a:stretch/>
        </p:blipFill>
        <p:spPr bwMode="auto">
          <a:xfrm>
            <a:off x="677166" y="1520825"/>
            <a:ext cx="4893901" cy="430657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65486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3565 L 0.24375 -0.2423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034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94051-A690-D79C-C91D-5F0778410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97572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B6228-5495-13D7-F7EE-34054D99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657"/>
            <a:ext cx="12226251" cy="5440680"/>
          </a:xfrm>
          <a:prstGeom prst="rect">
            <a:avLst/>
          </a:prstGeom>
        </p:spPr>
      </p:pic>
      <p:pic>
        <p:nvPicPr>
          <p:cNvPr id="3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107FC380-A842-F35B-2C9A-5C4F34F88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6218017" y="92231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69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68DD4-596E-6DCA-14C2-92456B4DC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4ED13-6B1A-0E27-994A-920E9E92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r="33896" b="91067"/>
          <a:stretch>
            <a:fillRect/>
          </a:stretch>
        </p:blipFill>
        <p:spPr>
          <a:xfrm>
            <a:off x="297733" y="511645"/>
            <a:ext cx="9847754" cy="751957"/>
          </a:xfrm>
          <a:prstGeom prst="rect">
            <a:avLst/>
          </a:prstGeom>
        </p:spPr>
      </p:pic>
      <p:pic>
        <p:nvPicPr>
          <p:cNvPr id="8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8B470452-BFDA-DE41-1D1D-36214BA6D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8025046" y="309673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9BA8A-CBBF-95BE-957F-3090C4353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768" y="1360873"/>
            <a:ext cx="9349562" cy="49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98598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8A63D-6DD1-B12A-1F71-1A0771839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21F1B-34DE-E6FE-7B21-B0B7F944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41"/>
            <a:ext cx="12192000" cy="5396143"/>
          </a:xfrm>
          <a:prstGeom prst="rect">
            <a:avLst/>
          </a:prstGeom>
        </p:spPr>
      </p:pic>
      <p:pic>
        <p:nvPicPr>
          <p:cNvPr id="8" name="Picture 2" descr="20,900+ Red Check Mark Stock Illustrations, Royalty-Free ...">
            <a:extLst>
              <a:ext uri="{FF2B5EF4-FFF2-40B4-BE49-F238E27FC236}">
                <a16:creationId xmlns:a16="http://schemas.microsoft.com/office/drawing/2014/main" id="{47D11A62-965E-C9C6-EA4B-FCF9452F7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13953" r="12686" b="14419"/>
          <a:stretch>
            <a:fillRect/>
          </a:stretch>
        </p:blipFill>
        <p:spPr bwMode="auto">
          <a:xfrm>
            <a:off x="8087829" y="77039"/>
            <a:ext cx="375964" cy="4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623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DA6987-7ABF-F4F9-9243-7DFEFAD9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96834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hievement Logo | EPS Free Download - Pikbest">
            <a:extLst>
              <a:ext uri="{FF2B5EF4-FFF2-40B4-BE49-F238E27FC236}">
                <a16:creationId xmlns:a16="http://schemas.microsoft.com/office/drawing/2014/main" id="{987B09E4-5052-ADF7-62B7-1D15FD0FF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99" y="0"/>
            <a:ext cx="4192437" cy="41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F5D5EF-9EB3-44ED-DD97-9F49C89F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88" y="3996606"/>
            <a:ext cx="11217857" cy="740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06259-8E3C-8F71-4073-76D29A543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707"/>
            <a:ext cx="12192000" cy="68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68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2EE172-4443-E3E1-C669-18CA0F018930}"/>
              </a:ext>
            </a:extLst>
          </p:cNvPr>
          <p:cNvSpPr/>
          <p:nvPr/>
        </p:nvSpPr>
        <p:spPr>
          <a:xfrm rot="19966821">
            <a:off x="6502418" y="6081533"/>
            <a:ext cx="7853916" cy="2225300"/>
          </a:xfrm>
          <a:prstGeom prst="roundRect">
            <a:avLst>
              <a:gd name="adj" fmla="val 79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21ADA-B804-8D6F-0377-01DC1D2A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241" y="2641531"/>
            <a:ext cx="5446816" cy="2878304"/>
          </a:xfrm>
        </p:spPr>
        <p:txBody>
          <a:bodyPr/>
          <a:lstStyle/>
          <a:p>
            <a:pPr lvl="1" algn="l">
              <a:lnSpc>
                <a:spcPct val="120000"/>
              </a:lnSpc>
            </a:pPr>
            <a:r>
              <a:rPr lang="en-GB" sz="2133" b="1" dirty="0">
                <a:solidFill>
                  <a:srgbClr val="002060"/>
                </a:solidFill>
                <a:latin typeface="Futura"/>
                <a:cs typeface="Arial"/>
              </a:rPr>
              <a:t>"Never doubt that a small group of </a:t>
            </a:r>
            <a:r>
              <a:rPr lang="en-GB" sz="2133" b="1" dirty="0">
                <a:solidFill>
                  <a:srgbClr val="002060"/>
                </a:solidFill>
                <a:latin typeface="Futura"/>
                <a:cs typeface="Arial"/>
                <a:sym typeface="Arial"/>
              </a:rPr>
              <a:t>thoughtful</a:t>
            </a:r>
            <a:r>
              <a:rPr lang="en-GB" sz="2133" b="1" dirty="0">
                <a:solidFill>
                  <a:srgbClr val="002060"/>
                </a:solidFill>
                <a:latin typeface="Futura"/>
                <a:cs typeface="Arial"/>
              </a:rPr>
              <a:t>, committed citizens can change the world; indeed, it is the only thing that ever has." </a:t>
            </a:r>
            <a:br>
              <a:rPr lang="en-GB" sz="2133" b="1" dirty="0">
                <a:solidFill>
                  <a:srgbClr val="002060"/>
                </a:solidFill>
                <a:latin typeface="Futura"/>
                <a:cs typeface="Arial"/>
              </a:rPr>
            </a:br>
            <a:br>
              <a:rPr lang="en-GB" sz="1867" b="1" dirty="0">
                <a:solidFill>
                  <a:srgbClr val="002060"/>
                </a:solidFill>
                <a:latin typeface="Futura"/>
                <a:cs typeface="Arial"/>
              </a:rPr>
            </a:br>
            <a:r>
              <a:rPr lang="en-GB" sz="1867" i="1" dirty="0">
                <a:solidFill>
                  <a:srgbClr val="002060"/>
                </a:solidFill>
                <a:latin typeface="Futura"/>
                <a:cs typeface="Arial"/>
              </a:rPr>
              <a:t>Margaret Mead (1901 – 1978)</a:t>
            </a:r>
            <a:br>
              <a:rPr lang="en-GB" sz="1867" i="1" dirty="0">
                <a:solidFill>
                  <a:srgbClr val="002060"/>
                </a:solidFill>
                <a:latin typeface="Futura"/>
                <a:cs typeface="Arial"/>
              </a:rPr>
            </a:br>
            <a:r>
              <a:rPr lang="en-GB" sz="1867" i="1" dirty="0">
                <a:solidFill>
                  <a:srgbClr val="002060"/>
                </a:solidFill>
                <a:latin typeface="Futura"/>
                <a:cs typeface="Arial"/>
              </a:rPr>
              <a:t>American Cultural Anthropologist</a:t>
            </a:r>
            <a:endParaRPr lang="en-US" sz="1867" i="1" dirty="0">
              <a:solidFill>
                <a:srgbClr val="002060"/>
              </a:solidFill>
              <a:latin typeface="Futur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4DD33-10AB-E798-A336-22E82F0A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44" y="198809"/>
            <a:ext cx="932800" cy="404800"/>
          </a:xfrm>
          <a:prstGeom prst="rect">
            <a:avLst/>
          </a:prstGeom>
        </p:spPr>
      </p:pic>
      <p:pic>
        <p:nvPicPr>
          <p:cNvPr id="7" name="Picture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9D96B22-D519-8956-6B90-FD62DD24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1" y="2692190"/>
            <a:ext cx="2388044" cy="28276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>
              <a:schemeClr val="accent1"/>
            </a:glow>
            <a:outerShdw sx="1000" sy="1000" algn="tl" rotWithShape="0">
              <a:srgbClr val="000000"/>
            </a:outerShdw>
            <a:softEdge rad="25400"/>
          </a:effectLst>
        </p:spPr>
      </p:pic>
      <p:pic>
        <p:nvPicPr>
          <p:cNvPr id="8194" name="Picture 2" descr="Memo to remember - Apps on Google Play">
            <a:extLst>
              <a:ext uri="{FF2B5EF4-FFF2-40B4-BE49-F238E27FC236}">
                <a16:creationId xmlns:a16="http://schemas.microsoft.com/office/drawing/2014/main" id="{0A0B8C0C-E3C7-A8FD-64AE-3A83A1E65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8" y="74515"/>
            <a:ext cx="25273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95821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48FA6-5E9A-C937-0639-A25DAC3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quest - Free of Charge Creative Commons Handwriting image">
            <a:extLst>
              <a:ext uri="{FF2B5EF4-FFF2-40B4-BE49-F238E27FC236}">
                <a16:creationId xmlns:a16="http://schemas.microsoft.com/office/drawing/2014/main" id="{B5F04404-E562-1A1B-2736-B7723B196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620078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23437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Join the Movement - Empowered Birth Movement e.V.">
            <a:extLst>
              <a:ext uri="{FF2B5EF4-FFF2-40B4-BE49-F238E27FC236}">
                <a16:creationId xmlns:a16="http://schemas.microsoft.com/office/drawing/2014/main" id="{D611E906-4ADC-80AF-0C38-00777D2AE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2408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08587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3881-3B47-6A42-128B-77D8A1E08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96" y="324485"/>
            <a:ext cx="10912984" cy="13366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PK" sz="3600" b="1" dirty="0">
                <a:solidFill>
                  <a:schemeClr val="accent1"/>
                </a:solidFill>
              </a:rPr>
              <a:t>Join PILAP and join the Civil Society platform</a:t>
            </a:r>
            <a:endParaRPr lang="en-PK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PK" sz="3200" dirty="0">
                <a:solidFill>
                  <a:schemeClr val="accent1"/>
                </a:solidFill>
              </a:rPr>
              <a:t>Membership options</a:t>
            </a:r>
          </a:p>
        </p:txBody>
      </p:sp>
      <p:pic>
        <p:nvPicPr>
          <p:cNvPr id="92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B61CA8F6-A2D7-E36E-60D1-2B9310D6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04" y="1661160"/>
            <a:ext cx="1592112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ve tips for building five key leadership skills – Part 2: Responsible  citizenship - 4-H Leadership, Citizenship &amp; Service">
            <a:extLst>
              <a:ext uri="{FF2B5EF4-FFF2-40B4-BE49-F238E27FC236}">
                <a16:creationId xmlns:a16="http://schemas.microsoft.com/office/drawing/2014/main" id="{EDE8C870-9120-F81C-0935-527ADBA33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0" r="24827"/>
          <a:stretch>
            <a:fillRect/>
          </a:stretch>
        </p:blipFill>
        <p:spPr bwMode="auto">
          <a:xfrm>
            <a:off x="0" y="3724554"/>
            <a:ext cx="4104640" cy="313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26285B-E1FD-C138-1CF5-593B576551A3}"/>
              </a:ext>
            </a:extLst>
          </p:cNvPr>
          <p:cNvSpPr txBox="1">
            <a:spLocks/>
          </p:cNvSpPr>
          <p:nvPr/>
        </p:nvSpPr>
        <p:spPr>
          <a:xfrm>
            <a:off x="5124016" y="1139825"/>
            <a:ext cx="6644832" cy="57181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725" lvl="1" indent="-26988">
              <a:buFont typeface="Arial" panose="020B0604020202020204" pitchFamily="34" charset="0"/>
              <a:buNone/>
            </a:pPr>
            <a:endParaRPr lang="en-PK" sz="3200" dirty="0">
              <a:solidFill>
                <a:schemeClr val="accent1"/>
              </a:solidFill>
            </a:endParaRPr>
          </a:p>
          <a:p>
            <a:pPr marL="750888" indent="-514350">
              <a:buFont typeface="+mj-lt"/>
              <a:buAutoNum type="arabicPeriod"/>
            </a:pPr>
            <a:r>
              <a:rPr lang="en-PK" sz="3600" b="1" dirty="0">
                <a:solidFill>
                  <a:schemeClr val="accent1"/>
                </a:solidFill>
              </a:rPr>
              <a:t>Citizens’ Assembly </a:t>
            </a:r>
          </a:p>
          <a:p>
            <a:pPr marL="1208088" lvl="1" indent="-514350"/>
            <a:r>
              <a:rPr lang="en-PK" sz="3200" b="1" dirty="0">
                <a:solidFill>
                  <a:schemeClr val="accent1"/>
                </a:solidFill>
              </a:rPr>
              <a:t>Fee Rs 100,000 per year</a:t>
            </a:r>
          </a:p>
          <a:p>
            <a:pPr marL="1208088" lvl="1" indent="-514350"/>
            <a:r>
              <a:rPr lang="en-PK" sz="3200" b="1" dirty="0">
                <a:solidFill>
                  <a:schemeClr val="accent1"/>
                </a:solidFill>
              </a:rPr>
              <a:t>Influencing PILAP Strategies</a:t>
            </a:r>
          </a:p>
          <a:p>
            <a:pPr marL="1208088" lvl="1" indent="-514350">
              <a:buFont typeface="+mj-lt"/>
              <a:buAutoNum type="arabicPeriod"/>
            </a:pPr>
            <a:endParaRPr lang="en-PK" sz="3200" b="1" dirty="0">
              <a:solidFill>
                <a:schemeClr val="accent1"/>
              </a:solidFill>
            </a:endParaRPr>
          </a:p>
          <a:p>
            <a:pPr marL="750888" indent="-514350">
              <a:buFont typeface="+mj-lt"/>
              <a:buAutoNum type="arabicPeriod"/>
            </a:pPr>
            <a:r>
              <a:rPr lang="en-PK" sz="3600" b="1" dirty="0">
                <a:solidFill>
                  <a:schemeClr val="accent1"/>
                </a:solidFill>
              </a:rPr>
              <a:t>Associate Member</a:t>
            </a:r>
          </a:p>
          <a:p>
            <a:pPr marL="1208088" lvl="1" indent="-514350"/>
            <a:r>
              <a:rPr lang="en-PK" sz="3200" b="1" dirty="0">
                <a:solidFill>
                  <a:schemeClr val="accent1"/>
                </a:solidFill>
              </a:rPr>
              <a:t>Fee Rs 20,000 per year</a:t>
            </a:r>
          </a:p>
          <a:p>
            <a:pPr marL="1208088" lvl="1" indent="-514350">
              <a:buFont typeface="+mj-lt"/>
              <a:buAutoNum type="arabicPeriod"/>
            </a:pPr>
            <a:endParaRPr lang="en-PK" sz="3200" b="1" dirty="0">
              <a:solidFill>
                <a:schemeClr val="accent1"/>
              </a:solidFill>
            </a:endParaRPr>
          </a:p>
          <a:p>
            <a:pPr marL="750888" indent="-514350">
              <a:buFont typeface="+mj-lt"/>
              <a:buAutoNum type="arabicPeriod"/>
            </a:pPr>
            <a:r>
              <a:rPr lang="en-PK" sz="3600" b="1" dirty="0">
                <a:solidFill>
                  <a:schemeClr val="accent1"/>
                </a:solidFill>
              </a:rPr>
              <a:t>S</a:t>
            </a:r>
            <a:r>
              <a:rPr lang="en-GB" sz="3600" b="1" dirty="0">
                <a:solidFill>
                  <a:schemeClr val="accent1"/>
                </a:solidFill>
              </a:rPr>
              <a:t>t</a:t>
            </a:r>
            <a:r>
              <a:rPr lang="en-PK" sz="3600" b="1" dirty="0">
                <a:solidFill>
                  <a:schemeClr val="accent1"/>
                </a:solidFill>
              </a:rPr>
              <a:t>udent Membership</a:t>
            </a:r>
          </a:p>
          <a:p>
            <a:pPr marL="1208088" lvl="1" indent="-514350"/>
            <a:r>
              <a:rPr lang="en-PK" sz="3200" b="1" dirty="0">
                <a:solidFill>
                  <a:schemeClr val="accent1"/>
                </a:solidFill>
              </a:rPr>
              <a:t>Free Membership</a:t>
            </a:r>
          </a:p>
          <a:p>
            <a:pPr marL="1208088" lvl="1" indent="-514350"/>
            <a:r>
              <a:rPr lang="en-PK" sz="3200" b="1" dirty="0">
                <a:solidFill>
                  <a:schemeClr val="accent1"/>
                </a:solidFill>
              </a:rPr>
              <a:t>Engage in PILAP Activities</a:t>
            </a:r>
          </a:p>
          <a:p>
            <a:pPr marL="1665288" lvl="2" indent="-514350"/>
            <a:endParaRPr lang="en-PK" sz="2800" b="1" dirty="0">
              <a:solidFill>
                <a:schemeClr val="accent1"/>
              </a:solidFill>
            </a:endParaRPr>
          </a:p>
          <a:p>
            <a:pPr marL="1665288" lvl="2" indent="-514350"/>
            <a:endParaRPr lang="en-PK" sz="2800" b="1" dirty="0">
              <a:solidFill>
                <a:schemeClr val="accent1"/>
              </a:solidFill>
            </a:endParaRPr>
          </a:p>
          <a:p>
            <a:pPr marL="771525" lvl="1" indent="0">
              <a:buFont typeface="Arial" panose="020B0604020202020204" pitchFamily="34" charset="0"/>
              <a:buNone/>
            </a:pPr>
            <a:endParaRPr lang="en-PK" sz="3200" b="1" dirty="0">
              <a:solidFill>
                <a:srgbClr val="C00000"/>
              </a:solidFill>
            </a:endParaRPr>
          </a:p>
          <a:p>
            <a:endParaRPr lang="en-PK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6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78670-54FC-9124-8A02-72ACB5BE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4" y="897563"/>
            <a:ext cx="1882712" cy="481295"/>
          </a:xfrm>
          <a:prstGeom prst="rect">
            <a:avLst/>
          </a:prstGeom>
        </p:spPr>
      </p:pic>
      <p:pic>
        <p:nvPicPr>
          <p:cNvPr id="12292" name="Picture 4" descr="Top 11 Civil Rights Organisations Promoting Equality">
            <a:extLst>
              <a:ext uri="{FF2B5EF4-FFF2-40B4-BE49-F238E27FC236}">
                <a16:creationId xmlns:a16="http://schemas.microsoft.com/office/drawing/2014/main" id="{46D2914E-DC0B-5213-1F8B-737D273F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4" y="0"/>
            <a:ext cx="12200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062DE5-511F-B62D-B9B3-0013C71CF845}"/>
              </a:ext>
            </a:extLst>
          </p:cNvPr>
          <p:cNvSpPr/>
          <p:nvPr/>
        </p:nvSpPr>
        <p:spPr>
          <a:xfrm>
            <a:off x="987518" y="5657847"/>
            <a:ext cx="10208499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GB" sz="4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 need a </a:t>
            </a:r>
            <a:r>
              <a:rPr lang="en-GB" sz="4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Civil Rights Organization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63CD3-C01C-61BA-C993-60D629F967B0}"/>
              </a:ext>
            </a:extLst>
          </p:cNvPr>
          <p:cNvSpPr txBox="1"/>
          <p:nvPr/>
        </p:nvSpPr>
        <p:spPr>
          <a:xfrm>
            <a:off x="6583680" y="1323994"/>
            <a:ext cx="131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8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PILAP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E4343-6CC3-FAC6-4099-B690827CFA0E}"/>
              </a:ext>
            </a:extLst>
          </p:cNvPr>
          <p:cNvSpPr txBox="1"/>
          <p:nvPr/>
        </p:nvSpPr>
        <p:spPr>
          <a:xfrm rot="20287469">
            <a:off x="1706880" y="3540345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PILAP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77110-A41D-8595-9779-079EC9897E6D}"/>
              </a:ext>
            </a:extLst>
          </p:cNvPr>
          <p:cNvSpPr txBox="1"/>
          <p:nvPr/>
        </p:nvSpPr>
        <p:spPr>
          <a:xfrm>
            <a:off x="9643872" y="2921981"/>
            <a:ext cx="1354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800" dirty="0">
                <a:solidFill>
                  <a:schemeClr val="bg1"/>
                </a:solidFill>
                <a:latin typeface="Cooper Black" panose="0208090404030B020404" pitchFamily="18" charset="77"/>
              </a:rPr>
              <a:t>PILAP</a:t>
            </a:r>
          </a:p>
        </p:txBody>
      </p:sp>
    </p:spTree>
    <p:extLst>
      <p:ext uri="{BB962C8B-B14F-4D97-AF65-F5344CB8AC3E}">
        <p14:creationId xmlns:p14="http://schemas.microsoft.com/office/powerpoint/2010/main" val="1869005008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t Involved Images – Browse 5,796 Stock Photos, Vectors, and Video | Adobe  Stock">
            <a:extLst>
              <a:ext uri="{FF2B5EF4-FFF2-40B4-BE49-F238E27FC236}">
                <a16:creationId xmlns:a16="http://schemas.microsoft.com/office/drawing/2014/main" id="{76306F59-ADA6-1780-95CF-F112747B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43" y="0"/>
            <a:ext cx="10207557" cy="68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009F01-BA98-BDBF-98A5-C5A6061F9FF8}"/>
              </a:ext>
            </a:extLst>
          </p:cNvPr>
          <p:cNvSpPr/>
          <p:nvPr/>
        </p:nvSpPr>
        <p:spPr>
          <a:xfrm>
            <a:off x="628338" y="243589"/>
            <a:ext cx="397031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PK" sz="88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</a:t>
            </a:r>
          </a:p>
          <a:p>
            <a:pPr algn="ctr"/>
            <a:r>
              <a:rPr lang="en-PK" sz="88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40584261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309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8" name="Picture 6" descr="Thank You for Attending the 2018 AONN+ Midyear Conference - Academy of  Oncology Nurse &amp; Patient Navigators (AONN+)">
            <a:extLst>
              <a:ext uri="{FF2B5EF4-FFF2-40B4-BE49-F238E27FC236}">
                <a16:creationId xmlns:a16="http://schemas.microsoft.com/office/drawing/2014/main" id="{D5450FD4-4847-7B65-24DC-9AE490E3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3329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9444A-451F-F5E5-0D3F-3BEA0EA7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19" y="1479688"/>
            <a:ext cx="10911944" cy="4351339"/>
          </a:xfrm>
        </p:spPr>
        <p:txBody>
          <a:bodyPr>
            <a:normAutofit/>
          </a:bodyPr>
          <a:lstStyle/>
          <a:p>
            <a:pPr marL="12700" indent="-12700">
              <a:lnSpc>
                <a:spcPct val="100000"/>
              </a:lnSpc>
              <a:buNone/>
            </a:pPr>
            <a:r>
              <a:rPr lang="en-GB" sz="2667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In most countries their exist ’apolitical’ ‘non-profit’ organizations which helps civil society fight for their rights. </a:t>
            </a:r>
          </a:p>
          <a:p>
            <a:pPr marL="12700" indent="-12700">
              <a:lnSpc>
                <a:spcPct val="100000"/>
              </a:lnSpc>
              <a:buNone/>
            </a:pPr>
            <a:endParaRPr lang="en-GB" sz="1067" dirty="0">
              <a:latin typeface="Arial Rounded MT Bold" panose="020F0704030504030204" pitchFamily="34" charset="77"/>
              <a:cs typeface="Times New Roman" panose="02020603050405020304" pitchFamily="18" charset="0"/>
            </a:endParaRPr>
          </a:p>
          <a:p>
            <a:pPr marL="486821" indent="-486821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667" dirty="0">
                <a:solidFill>
                  <a:srgbClr val="005AA9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American Civil Liberties Union (ACLU), USA</a:t>
            </a:r>
          </a:p>
          <a:p>
            <a:pPr marL="486821" indent="-486821">
              <a:lnSpc>
                <a:spcPct val="150000"/>
              </a:lnSpc>
              <a:buFont typeface="Wingdings" pitchFamily="2" charset="2"/>
              <a:buChar char="ü"/>
            </a:pPr>
            <a:endParaRPr lang="en-GB" sz="1333" dirty="0">
              <a:solidFill>
                <a:srgbClr val="005AA9"/>
              </a:solidFill>
              <a:latin typeface="Arial Rounded MT Bold" panose="020F0704030504030204" pitchFamily="34" charset="77"/>
              <a:cs typeface="Times New Roman" panose="02020603050405020304" pitchFamily="18" charset="0"/>
            </a:endParaRPr>
          </a:p>
          <a:p>
            <a:pPr marL="486821" indent="-486821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667" dirty="0">
                <a:solidFill>
                  <a:srgbClr val="02855F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National Council for Civil Liberties (NCCL), UK </a:t>
            </a:r>
          </a:p>
          <a:p>
            <a:pPr marL="486821" indent="-486821">
              <a:lnSpc>
                <a:spcPct val="150000"/>
              </a:lnSpc>
              <a:buFont typeface="Wingdings" pitchFamily="2" charset="2"/>
              <a:buChar char="ü"/>
            </a:pPr>
            <a:endParaRPr lang="en-GB" sz="1333" dirty="0">
              <a:latin typeface="Arial Rounded MT Bold" panose="020F0704030504030204" pitchFamily="34" charset="77"/>
              <a:cs typeface="Times New Roman" panose="02020603050405020304" pitchFamily="18" charset="0"/>
            </a:endParaRPr>
          </a:p>
          <a:p>
            <a:pPr marL="486821" indent="-486821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667" dirty="0">
                <a:solidFill>
                  <a:srgbClr val="B33B26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People’s Union for Civil Liberties (PUCL), India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AA304-6A31-482A-6F69-68DE632F940B}"/>
              </a:ext>
            </a:extLst>
          </p:cNvPr>
          <p:cNvSpPr/>
          <p:nvPr/>
        </p:nvSpPr>
        <p:spPr>
          <a:xfrm>
            <a:off x="560407" y="488691"/>
            <a:ext cx="7062895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GB" sz="426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Civil Rights Organizations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5C1E0EE-0DBA-F1DF-6626-70E8AA5E5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64" y="2798028"/>
            <a:ext cx="1708405" cy="6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tional Council for Civil Liberties - Vikipedio">
            <a:extLst>
              <a:ext uri="{FF2B5EF4-FFF2-40B4-BE49-F238E27FC236}">
                <a16:creationId xmlns:a16="http://schemas.microsoft.com/office/drawing/2014/main" id="{7089E8DF-4A95-FFE6-F244-523DF2B8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11" y="3750655"/>
            <a:ext cx="2877832" cy="100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nternship Experience – People's Union for Civil Liberties (PUCL), Jaipur –  Surveying Poor and homeless people, Court Visits – ACE Memorial">
            <a:extLst>
              <a:ext uri="{FF2B5EF4-FFF2-40B4-BE49-F238E27FC236}">
                <a16:creationId xmlns:a16="http://schemas.microsoft.com/office/drawing/2014/main" id="{62A7AA87-AEB0-E1D2-8DEA-8D842721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65" y="5051327"/>
            <a:ext cx="2715279" cy="7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A03D51-B016-70CF-003E-F6ACF2006943}"/>
              </a:ext>
            </a:extLst>
          </p:cNvPr>
          <p:cNvSpPr txBox="1"/>
          <p:nvPr/>
        </p:nvSpPr>
        <p:spPr>
          <a:xfrm>
            <a:off x="7586542" y="334028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106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DB695-AE53-95DB-FFD5-B5CDC56EC19B}"/>
              </a:ext>
            </a:extLst>
          </p:cNvPr>
          <p:cNvSpPr txBox="1"/>
          <p:nvPr/>
        </p:nvSpPr>
        <p:spPr>
          <a:xfrm>
            <a:off x="8113619" y="4530022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92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7C1D3-9FEA-67C9-B363-B703CDBF9338}"/>
              </a:ext>
            </a:extLst>
          </p:cNvPr>
          <p:cNvSpPr txBox="1"/>
          <p:nvPr/>
        </p:nvSpPr>
        <p:spPr>
          <a:xfrm>
            <a:off x="8113619" y="5736692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8370847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>
          <a:extLst>
            <a:ext uri="{FF2B5EF4-FFF2-40B4-BE49-F238E27FC236}">
              <a16:creationId xmlns:a16="http://schemas.microsoft.com/office/drawing/2014/main" id="{8544B9B3-EE04-05B1-D39F-D686F9F7C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>
            <a:extLst>
              <a:ext uri="{FF2B5EF4-FFF2-40B4-BE49-F238E27FC236}">
                <a16:creationId xmlns:a16="http://schemas.microsoft.com/office/drawing/2014/main" id="{1E52EE77-B409-327B-145E-9E40E59B9B5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96000" y="1408634"/>
            <a:ext cx="5741043" cy="17425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0" algn="l"/>
            <a:r>
              <a:rPr lang="en-US" sz="2400" dirty="0">
                <a:latin typeface="Arial Rounded MT Bold" panose="020F0704030504030204" pitchFamily="34" charset="77"/>
              </a:rPr>
              <a:t>PILAP is an </a:t>
            </a:r>
            <a:r>
              <a:rPr lang="en-US" sz="24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independent, non-political, </a:t>
            </a:r>
            <a:r>
              <a:rPr lang="en-US" sz="2400" dirty="0">
                <a:latin typeface="Arial Rounded MT Bold" panose="020F0704030504030204" pitchFamily="34" charset="77"/>
              </a:rPr>
              <a:t>and </a:t>
            </a:r>
            <a:r>
              <a:rPr lang="en-US" sz="24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not-for-profit organization.</a:t>
            </a:r>
            <a:endParaRPr lang="en-US" sz="1867" dirty="0">
              <a:latin typeface="Albert Sans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74DAC0-7A69-3BA1-7FB3-0DC184C5AFBF}"/>
              </a:ext>
            </a:extLst>
          </p:cNvPr>
          <p:cNvSpPr txBox="1"/>
          <p:nvPr/>
        </p:nvSpPr>
        <p:spPr>
          <a:xfrm>
            <a:off x="435190" y="496353"/>
            <a:ext cx="113216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Futura"/>
                <a:cs typeface="Poppins"/>
              </a:rPr>
              <a:t>THE PUBLIC INTEREST LAW ASSOCIATION OF PAKISTAN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B3241-EFF0-8846-8607-60DC060EC116}"/>
              </a:ext>
            </a:extLst>
          </p:cNvPr>
          <p:cNvSpPr txBox="1"/>
          <p:nvPr/>
        </p:nvSpPr>
        <p:spPr>
          <a:xfrm>
            <a:off x="12068711" y="7945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21900" tIns="121900" rIns="121900" bIns="121900" rtlCol="0" anchor="ctr" anchorCtr="0">
            <a:noAutofit/>
          </a:bodyPr>
          <a:lstStyle/>
          <a:p>
            <a:pPr marL="457189" indent="-270927">
              <a:lnSpc>
                <a:spcPct val="115000"/>
              </a:lnSpc>
              <a:buClr>
                <a:schemeClr val="lt2"/>
              </a:buClr>
              <a:buSzPts val="1400"/>
              <a:buFont typeface="Albert Sans"/>
              <a:buChar char="●"/>
            </a:pPr>
            <a:endParaRPr lang="en-PK" sz="2400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pic>
        <p:nvPicPr>
          <p:cNvPr id="1026" name="Picture 2" descr="PILAP – Public Interest Law Association of Pakistan.">
            <a:extLst>
              <a:ext uri="{FF2B5EF4-FFF2-40B4-BE49-F238E27FC236}">
                <a16:creationId xmlns:a16="http://schemas.microsoft.com/office/drawing/2014/main" id="{8E47861C-2757-30BD-7A81-7A804C2F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36" y="1562709"/>
            <a:ext cx="8601171" cy="373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09709-BB9C-03B8-29BE-9AE29D6E0779}"/>
              </a:ext>
            </a:extLst>
          </p:cNvPr>
          <p:cNvSpPr txBox="1"/>
          <p:nvPr/>
        </p:nvSpPr>
        <p:spPr>
          <a:xfrm>
            <a:off x="1170488" y="3933821"/>
            <a:ext cx="9780347" cy="830997"/>
          </a:xfrm>
          <a:prstGeom prst="rect">
            <a:avLst/>
          </a:prstGeom>
          <a:solidFill>
            <a:srgbClr val="2164A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It is dedicated to protecting and defending constitutional rights of all Pakistanis and holding those in power accountable </a:t>
            </a:r>
          </a:p>
        </p:txBody>
      </p:sp>
    </p:spTree>
    <p:extLst>
      <p:ext uri="{BB962C8B-B14F-4D97-AF65-F5344CB8AC3E}">
        <p14:creationId xmlns:p14="http://schemas.microsoft.com/office/powerpoint/2010/main" val="1503568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 L -0.16702 -0.1466 " pathEditMode="relative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657E6D-545F-F1E7-75C2-84E569855DAC}"/>
              </a:ext>
            </a:extLst>
          </p:cNvPr>
          <p:cNvSpPr txBox="1"/>
          <p:nvPr/>
        </p:nvSpPr>
        <p:spPr>
          <a:xfrm>
            <a:off x="1039137" y="4592527"/>
            <a:ext cx="2192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K" sz="4000" b="1" dirty="0">
                <a:solidFill>
                  <a:srgbClr val="0175C1"/>
                </a:solidFill>
                <a:latin typeface="Rockwell Nova" panose="02060503020205020403" pitchFamily="18" charset="0"/>
              </a:rPr>
              <a:t>VISION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DAAA51-2F35-0344-5AA2-4C2F7D233648}"/>
              </a:ext>
            </a:extLst>
          </p:cNvPr>
          <p:cNvSpPr/>
          <p:nvPr/>
        </p:nvSpPr>
        <p:spPr>
          <a:xfrm>
            <a:off x="1112839" y="664353"/>
            <a:ext cx="9966321" cy="24209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GB" sz="373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In Pakistan, a group of concerned citizens got together in 2011 and founded the </a:t>
            </a:r>
            <a:r>
              <a:rPr lang="en-GB" sz="3733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Public Interest Law Association </a:t>
            </a:r>
          </a:p>
          <a:p>
            <a:pPr algn="ctr"/>
            <a:r>
              <a:rPr lang="en-GB" sz="3733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77"/>
              </a:rPr>
              <a:t>of Pakistan</a:t>
            </a:r>
            <a:endParaRPr lang="en-PK" sz="3733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6C5D5-AFD6-2DFD-60EF-4DC4E9A5DA48}"/>
              </a:ext>
            </a:extLst>
          </p:cNvPr>
          <p:cNvSpPr/>
          <p:nvPr/>
        </p:nvSpPr>
        <p:spPr>
          <a:xfrm>
            <a:off x="3547872" y="3715364"/>
            <a:ext cx="8319261" cy="233910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GB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180D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roforma"/>
              </a:rPr>
              <a:t>“A Pakistan where law protects all and rights are not only guaranteed but also practiced” </a:t>
            </a:r>
          </a:p>
        </p:txBody>
      </p:sp>
      <p:pic>
        <p:nvPicPr>
          <p:cNvPr id="8196" name="Picture 4" descr="Healthy Vision - GOQii">
            <a:extLst>
              <a:ext uri="{FF2B5EF4-FFF2-40B4-BE49-F238E27FC236}">
                <a16:creationId xmlns:a16="http://schemas.microsoft.com/office/drawing/2014/main" id="{C3B7E8A8-14B6-1D98-6325-0DC3E1DB2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9" y="4151994"/>
            <a:ext cx="3087106" cy="15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2880B3-29E0-34D0-1CB7-82AAC5F5336C}"/>
              </a:ext>
            </a:extLst>
          </p:cNvPr>
          <p:cNvCxnSpPr/>
          <p:nvPr/>
        </p:nvCxnSpPr>
        <p:spPr>
          <a:xfrm>
            <a:off x="459409" y="3586920"/>
            <a:ext cx="112731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0DC3B3-C428-000A-0008-80E382EE28F6}"/>
              </a:ext>
            </a:extLst>
          </p:cNvPr>
          <p:cNvCxnSpPr/>
          <p:nvPr/>
        </p:nvCxnSpPr>
        <p:spPr>
          <a:xfrm>
            <a:off x="459409" y="6334537"/>
            <a:ext cx="112731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1DCD95B-0CBF-BA89-DC90-ABA760BAB9E7}"/>
              </a:ext>
            </a:extLst>
          </p:cNvPr>
          <p:cNvSpPr/>
          <p:nvPr/>
        </p:nvSpPr>
        <p:spPr>
          <a:xfrm>
            <a:off x="3411973" y="4443102"/>
            <a:ext cx="8319261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GB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roforma"/>
              </a:rPr>
              <a:t>				       not only guaranteed but also practiced</a:t>
            </a:r>
            <a:endParaRPr lang="en-GB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180D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Profor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A0082A-1D35-578D-7488-EA52EB34E251}"/>
              </a:ext>
            </a:extLst>
          </p:cNvPr>
          <p:cNvSpPr/>
          <p:nvPr/>
        </p:nvSpPr>
        <p:spPr>
          <a:xfrm>
            <a:off x="2386013" y="1894115"/>
            <a:ext cx="7400925" cy="1074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078833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23866</TotalTime>
  <Words>931</Words>
  <Application>Microsoft Macintosh PowerPoint</Application>
  <PresentationFormat>Widescreen</PresentationFormat>
  <Paragraphs>170</Paragraphs>
  <Slides>61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Albert Sans</vt:lpstr>
      <vt:lpstr>Aleo SemiBold</vt:lpstr>
      <vt:lpstr>Apple Chancery</vt:lpstr>
      <vt:lpstr>Aptos</vt:lpstr>
      <vt:lpstr>Aptos Display</vt:lpstr>
      <vt:lpstr>Arial</vt:lpstr>
      <vt:lpstr>Arial Rounded MT Bold</vt:lpstr>
      <vt:lpstr>Baskerville Old Face</vt:lpstr>
      <vt:lpstr>Cooper Black</vt:lpstr>
      <vt:lpstr>Futura</vt:lpstr>
      <vt:lpstr>Futura bold</vt:lpstr>
      <vt:lpstr>Google Sans Text</vt:lpstr>
      <vt:lpstr>Proforma</vt:lpstr>
      <vt:lpstr>Rockwell Nova</vt:lpstr>
      <vt:lpstr>Wingdings</vt:lpstr>
      <vt:lpstr>Office Theme</vt:lpstr>
      <vt:lpstr>PILAP  Coffee, Constitution and Conversation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Saaf Pani:  Karachi Coastal Regeneration Strategy</vt:lpstr>
      <vt:lpstr>PowerPoint Presentation</vt:lpstr>
      <vt:lpstr>PowerPoint Presentation</vt:lpstr>
      <vt:lpstr>Project Saaf Pani:  Karachi Coastal Regeneration Strategy</vt:lpstr>
      <vt:lpstr>PowerPoint Presentation</vt:lpstr>
      <vt:lpstr>Project Saaf Pani:  Karachi Coastal Regeneration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"Never doubt that a small group of thoughtful, committed citizens can change the world; indeed, it is the only thing that ever has."   Margaret Mead (1901 – 1978) American Cultural Anthropologist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Saad Khan</dc:creator>
  <cp:lastModifiedBy>Saad Khan</cp:lastModifiedBy>
  <cp:revision>173</cp:revision>
  <cp:lastPrinted>2026-03-29T11:26:52Z</cp:lastPrinted>
  <dcterms:created xsi:type="dcterms:W3CDTF">2026-03-25T05:14:45Z</dcterms:created>
  <dcterms:modified xsi:type="dcterms:W3CDTF">2026-06-13T10:28:44Z</dcterms:modified>
</cp:coreProperties>
</file>